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sldIdLst>
    <p:sldId id="258" r:id="rId2"/>
    <p:sldId id="265" r:id="rId3"/>
    <p:sldId id="260" r:id="rId4"/>
    <p:sldId id="257" r:id="rId5"/>
    <p:sldId id="266" r:id="rId6"/>
    <p:sldId id="261" r:id="rId7"/>
    <p:sldId id="267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4F50"/>
    <a:srgbClr val="DED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F9EEA-7352-C048-87B3-A2400A0598B4}" v="84" dt="2023-02-05T02:57:1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84694"/>
  </p:normalViewPr>
  <p:slideViewPr>
    <p:cSldViewPr snapToGrid="0">
      <p:cViewPr varScale="1">
        <p:scale>
          <a:sx n="77" d="100"/>
          <a:sy n="77" d="100"/>
        </p:scale>
        <p:origin x="10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C420-0B3A-E141-9CD9-4307B88084E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FE11-DF98-F342-BDA0-DB08AC573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Frederic went through a HISTORICAL, BIOLOGICAL, then BIBLICAL look at “race”.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FE11-DF98-F342-BDA0-DB08AC5732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8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Wednesday night Bible 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FE11-DF98-F342-BDA0-DB08AC5732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1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gradFill>
            <a:gsLst>
              <a:gs pos="0">
                <a:schemeClr val="tx2">
                  <a:lumMod val="90000"/>
                  <a:lumOff val="10000"/>
                </a:schemeClr>
              </a:gs>
              <a:gs pos="33000">
                <a:schemeClr val="accent3">
                  <a:lumMod val="60000"/>
                  <a:lumOff val="40000"/>
                </a:schemeClr>
              </a:gs>
              <a:gs pos="66000">
                <a:schemeClr val="tx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4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3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anchor="t">
            <a:normAutofit/>
          </a:bodyPr>
          <a:lstStyle>
            <a:lvl1pPr marL="468313" indent="-468313">
              <a:tabLst/>
              <a:defRPr sz="3200"/>
            </a:lvl1pPr>
            <a:lvl2pPr marL="635000" indent="-317500">
              <a:tabLst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3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Red &amp; Yellow, Black &amp; White - Heavenview UPC">
            <a:extLst>
              <a:ext uri="{FF2B5EF4-FFF2-40B4-BE49-F238E27FC236}">
                <a16:creationId xmlns:a16="http://schemas.microsoft.com/office/drawing/2014/main" id="{21868032-3AAD-AD07-C204-99C7EA4832A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5" b="7855"/>
          <a:stretch/>
        </p:blipFill>
        <p:spPr bwMode="auto">
          <a:xfrm>
            <a:off x="-6146" y="0"/>
            <a:ext cx="12204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3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6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9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8250" y="393022"/>
            <a:ext cx="2286000" cy="182880"/>
          </a:xfrm>
          <a:prstGeom prst="rect">
            <a:avLst/>
          </a:prstGeom>
          <a:solidFill>
            <a:srgbClr val="794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17F97-8812-F632-A14F-7C1139976995}"/>
              </a:ext>
            </a:extLst>
          </p:cNvPr>
          <p:cNvSpPr/>
          <p:nvPr userDrawn="1"/>
        </p:nvSpPr>
        <p:spPr>
          <a:xfrm>
            <a:off x="6415956" y="393022"/>
            <a:ext cx="2286000" cy="1828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65F57-0BEC-35C8-E8C5-E0E42F48AADD}"/>
              </a:ext>
            </a:extLst>
          </p:cNvPr>
          <p:cNvSpPr/>
          <p:nvPr userDrawn="1"/>
        </p:nvSpPr>
        <p:spPr>
          <a:xfrm>
            <a:off x="9324808" y="393022"/>
            <a:ext cx="228600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3C68D6-561C-C51E-E8A4-5ED92BF6FB94}"/>
              </a:ext>
            </a:extLst>
          </p:cNvPr>
          <p:cNvSpPr/>
          <p:nvPr userDrawn="1"/>
        </p:nvSpPr>
        <p:spPr>
          <a:xfrm>
            <a:off x="3507103" y="393022"/>
            <a:ext cx="2286000" cy="182880"/>
          </a:xfrm>
          <a:prstGeom prst="rect">
            <a:avLst/>
          </a:prstGeom>
          <a:solidFill>
            <a:srgbClr val="DED9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821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4BC58-1175-02DE-37A2-40AE8E078D2E}"/>
              </a:ext>
            </a:extLst>
          </p:cNvPr>
          <p:cNvSpPr txBox="1"/>
          <p:nvPr/>
        </p:nvSpPr>
        <p:spPr>
          <a:xfrm>
            <a:off x="872680" y="5630321"/>
            <a:ext cx="1087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…They are precious in His 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94D30-C5BD-ABC0-C846-8E23974CD7E1}"/>
              </a:ext>
            </a:extLst>
          </p:cNvPr>
          <p:cNvSpPr/>
          <p:nvPr/>
        </p:nvSpPr>
        <p:spPr>
          <a:xfrm>
            <a:off x="342900" y="453643"/>
            <a:ext cx="11402566" cy="14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C800AD0-F876-FA19-9B9A-BEC1B95E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19" b="20"/>
          <a:stretch/>
        </p:blipFill>
        <p:spPr>
          <a:xfrm>
            <a:off x="-1" y="0"/>
            <a:ext cx="12192001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9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87C8-5F0C-E114-F62F-2D7C043E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We’re only threatened by the Pernicious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C31D-2364-4631-7D2E-01DB0AA8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 is the one who divides: through Power/Politics</a:t>
            </a:r>
          </a:p>
          <a:p>
            <a:pPr lvl="1"/>
            <a:r>
              <a:rPr lang="en-US" dirty="0"/>
              <a:t>Whatever can be used to drive us apart: “superior/inferior” (think “red”, “yellow”, “black” vs. “white”)*</a:t>
            </a:r>
          </a:p>
          <a:p>
            <a:pPr lvl="1"/>
            <a:r>
              <a:rPr lang="en-US" dirty="0"/>
              <a:t>Power/Politics don’t address the heart of sinful man.</a:t>
            </a:r>
          </a:p>
          <a:p>
            <a:r>
              <a:rPr lang="en-US" dirty="0"/>
              <a:t>But </a:t>
            </a:r>
            <a:r>
              <a:rPr lang="en-US" b="1" dirty="0"/>
              <a:t>the answer </a:t>
            </a:r>
            <a:r>
              <a:rPr lang="en-US" dirty="0"/>
              <a:t>to Satan: </a:t>
            </a:r>
            <a:r>
              <a:rPr lang="en-US" b="1" u="sng" dirty="0"/>
              <a:t>Christ</a:t>
            </a:r>
            <a:r>
              <a:rPr lang="en-US" b="1" dirty="0"/>
              <a:t> (</a:t>
            </a:r>
            <a:r>
              <a:rPr lang="en-US" dirty="0"/>
              <a:t>and His gospel) who unites us in/through Him. </a:t>
            </a:r>
            <a:r>
              <a:rPr lang="en-US" b="1" dirty="0">
                <a:solidFill>
                  <a:srgbClr val="794F50"/>
                </a:solidFill>
              </a:rPr>
              <a:t>Galatians 3:26-29</a:t>
            </a:r>
          </a:p>
        </p:txBody>
      </p:sp>
    </p:spTree>
    <p:extLst>
      <p:ext uri="{BB962C8B-B14F-4D97-AF65-F5344CB8AC3E}">
        <p14:creationId xmlns:p14="http://schemas.microsoft.com/office/powerpoint/2010/main" val="170323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F847-D109-900B-9CC2-042A6A3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loves the little children…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47D386-D293-3B40-BC37-B08782675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22" y="2175309"/>
            <a:ext cx="7104756" cy="3633787"/>
          </a:xfrm>
        </p:spPr>
      </p:pic>
    </p:spTree>
    <p:extLst>
      <p:ext uri="{BB962C8B-B14F-4D97-AF65-F5344CB8AC3E}">
        <p14:creationId xmlns:p14="http://schemas.microsoft.com/office/powerpoint/2010/main" val="117886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DB08581-279A-478B-83DD-945E4CB3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1E40D98-2DD7-4DBC-9170-584D5BA2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6F5A787-B406-4A79-B561-57041C4B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18067"/>
            <a:ext cx="7503665" cy="577426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17C2-8E10-C514-B7B9-69C5E78C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18" y="775855"/>
            <a:ext cx="7273462" cy="546407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Frederic Gray: 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  <a:t>Being one – if the </a:t>
            </a:r>
            <a:b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</a:br>
            <a: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  <a:t>Adam and Eve story </a:t>
            </a:r>
            <a:b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</a:br>
            <a: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  <a:t>is true, then why are there so many races? (10/02/12)</a:t>
            </a:r>
            <a:b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</a:br>
            <a:b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</a:br>
            <a:r>
              <a:rPr lang="en-US" sz="36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  <a:t> </a:t>
            </a:r>
            <a:r>
              <a:rPr lang="en-US" sz="3400" i="0" u="none" strike="noStrike" dirty="0">
                <a:solidFill>
                  <a:srgbClr val="FFFFFF"/>
                </a:solidFill>
                <a:effectLst/>
                <a:latin typeface="var( --e-global-typography-primary-font-family )"/>
              </a:rPr>
              <a:t>Power – politics – pernicious one</a:t>
            </a:r>
            <a:endParaRPr lang="en-US" sz="3400" dirty="0">
              <a:solidFill>
                <a:srgbClr val="FFFFFF"/>
              </a:solidFill>
            </a:endParaRPr>
          </a:p>
        </p:txBody>
      </p:sp>
      <p:pic>
        <p:nvPicPr>
          <p:cNvPr id="205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4C37B62-6AC7-4A26-8A53-B9D49A58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188" y="765080"/>
            <a:ext cx="2650065" cy="265006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52D0329-D4CC-D397-6E63-5037E5A71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99" y="1271924"/>
            <a:ext cx="3332682" cy="4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4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E687B-98ED-A345-599C-E776FA3A4A1A}"/>
              </a:ext>
            </a:extLst>
          </p:cNvPr>
          <p:cNvSpPr/>
          <p:nvPr/>
        </p:nvSpPr>
        <p:spPr>
          <a:xfrm>
            <a:off x="342900" y="453643"/>
            <a:ext cx="11402566" cy="14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PT - Non-Mendelian Genetics PowerPoint Presentation, free download ...">
            <a:extLst>
              <a:ext uri="{FF2B5EF4-FFF2-40B4-BE49-F238E27FC236}">
                <a16:creationId xmlns:a16="http://schemas.microsoft.com/office/drawing/2014/main" id="{D7E01931-5D58-FAFF-9641-D741E5131A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6" t="9012" r="-3576" b="9011"/>
          <a:stretch/>
        </p:blipFill>
        <p:spPr bwMode="auto">
          <a:xfrm>
            <a:off x="314324" y="0"/>
            <a:ext cx="11972925" cy="68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0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F847-D109-900B-9CC2-042A6A3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loves the little children…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A6D200C-04A2-0A98-CD3E-1BCA95C1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19" b="20"/>
          <a:stretch/>
        </p:blipFill>
        <p:spPr>
          <a:xfrm>
            <a:off x="2540618" y="2216723"/>
            <a:ext cx="7110763" cy="33153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A25F8D-D5F7-0507-E85E-43F68D87E425}"/>
              </a:ext>
            </a:extLst>
          </p:cNvPr>
          <p:cNvSpPr txBox="1">
            <a:spLocks/>
          </p:cNvSpPr>
          <p:nvPr/>
        </p:nvSpPr>
        <p:spPr>
          <a:xfrm>
            <a:off x="581191" y="5440410"/>
            <a:ext cx="11029616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“BROWN AND BROWN, AND BROWN AND BROWN”</a:t>
            </a:r>
          </a:p>
        </p:txBody>
      </p:sp>
    </p:spTree>
    <p:extLst>
      <p:ext uri="{BB962C8B-B14F-4D97-AF65-F5344CB8AC3E}">
        <p14:creationId xmlns:p14="http://schemas.microsoft.com/office/powerpoint/2010/main" val="254639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3998-C547-CD30-6F7C-C5C4CCB2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320608"/>
          </a:xfrm>
        </p:spPr>
        <p:txBody>
          <a:bodyPr/>
          <a:lstStyle/>
          <a:p>
            <a:r>
              <a:rPr lang="en-US" dirty="0"/>
              <a:t>Looking at our fellow man through the eyes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70F60-52B9-E10E-9ED9-EC3C562E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69126"/>
            <a:ext cx="11029615" cy="36062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94F50"/>
                </a:solidFill>
              </a:rPr>
              <a:t>1 Samuel 16:7 </a:t>
            </a:r>
            <a:r>
              <a:rPr lang="en-US" dirty="0">
                <a:solidFill>
                  <a:schemeClr val="tx1"/>
                </a:solidFill>
              </a:rPr>
              <a:t>– For the Lord sees not as man sees: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 looks on the outward appearance.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God looks on the heart.</a:t>
            </a:r>
          </a:p>
        </p:txBody>
      </p:sp>
    </p:spTree>
    <p:extLst>
      <p:ext uri="{BB962C8B-B14F-4D97-AF65-F5344CB8AC3E}">
        <p14:creationId xmlns:p14="http://schemas.microsoft.com/office/powerpoint/2010/main" val="373561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FC98-873E-A94D-2D72-51321A39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have the ”eyes” of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DDF6-4FCD-D850-1BF5-70224C4AB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 created diverse “families” (“kinds”) of creation: Stars, clouds, animals, birds, creeping things, rocks, snow-flakes, sunsets, mountains and valleys, foods, etc., etc., etc.</a:t>
            </a:r>
          </a:p>
          <a:p>
            <a:r>
              <a:rPr lang="en-US" dirty="0"/>
              <a:t>Instead of being threatened by God’s creation we should celebrate how such diversity reveals the “manifold” creativity of God! </a:t>
            </a:r>
          </a:p>
        </p:txBody>
      </p:sp>
    </p:spTree>
    <p:extLst>
      <p:ext uri="{BB962C8B-B14F-4D97-AF65-F5344CB8AC3E}">
        <p14:creationId xmlns:p14="http://schemas.microsoft.com/office/powerpoint/2010/main" val="254254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278D0-8863-E0DE-8665-8782F8F3D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1334" b="13883"/>
          <a:stretch/>
        </p:blipFill>
        <p:spPr>
          <a:xfrm>
            <a:off x="-3050" y="952071"/>
            <a:ext cx="12191977" cy="590592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C9916-75B7-B442-B4FD-4168B72B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77" y="154033"/>
            <a:ext cx="11454521" cy="643992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Celebrating God’s Creative Image: </a:t>
            </a:r>
            <a:r>
              <a:rPr lang="en-US" sz="4000" b="1" dirty="0">
                <a:solidFill>
                  <a:srgbClr val="794F50"/>
                </a:solidFill>
              </a:rPr>
              <a:t>Acts 2</a:t>
            </a:r>
          </a:p>
        </p:txBody>
      </p:sp>
    </p:spTree>
    <p:extLst>
      <p:ext uri="{BB962C8B-B14F-4D97-AF65-F5344CB8AC3E}">
        <p14:creationId xmlns:p14="http://schemas.microsoft.com/office/powerpoint/2010/main" val="263050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B884-F9F5-57C4-C295-0056C0A3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Lord, one faith… </a:t>
            </a:r>
            <a:r>
              <a:rPr lang="en-US" b="1" dirty="0">
                <a:solidFill>
                  <a:srgbClr val="794F50"/>
                </a:solidFill>
              </a:rPr>
              <a:t>(Ephesians 4:1ff)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CFBD4-01C7-7BA3-9A7E-A6E36C8C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Yet, many expressions of our ONE FAITH</a:t>
            </a:r>
          </a:p>
          <a:p>
            <a:r>
              <a:rPr lang="en-US" dirty="0"/>
              <a:t>Many expressions on how to love our ONE LORD</a:t>
            </a:r>
          </a:p>
          <a:p>
            <a:pPr lvl="1"/>
            <a:r>
              <a:rPr lang="en-US" dirty="0"/>
              <a:t>In the cultural expressions of worship</a:t>
            </a:r>
          </a:p>
          <a:p>
            <a:pPr lvl="1"/>
            <a:r>
              <a:rPr lang="en-US" dirty="0"/>
              <a:t>In the expressions of loving our neighbor</a:t>
            </a:r>
          </a:p>
          <a:p>
            <a:pPr lvl="1"/>
            <a:r>
              <a:rPr lang="en-US" dirty="0"/>
              <a:t>Or, simply ways of living life: dress, foods, songs, architecture, etc.</a:t>
            </a:r>
          </a:p>
        </p:txBody>
      </p:sp>
    </p:spTree>
    <p:extLst>
      <p:ext uri="{BB962C8B-B14F-4D97-AF65-F5344CB8AC3E}">
        <p14:creationId xmlns:p14="http://schemas.microsoft.com/office/powerpoint/2010/main" val="61220629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7"/>
      </a:lt2>
      <a:accent1>
        <a:srgbClr val="E7293D"/>
      </a:accent1>
      <a:accent2>
        <a:srgbClr val="D55317"/>
      </a:accent2>
      <a:accent3>
        <a:srgbClr val="CA9D24"/>
      </a:accent3>
      <a:accent4>
        <a:srgbClr val="97AE13"/>
      </a:accent4>
      <a:accent5>
        <a:srgbClr val="63B821"/>
      </a:accent5>
      <a:accent6>
        <a:srgbClr val="18BE15"/>
      </a:accent6>
      <a:hlink>
        <a:srgbClr val="309288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345</Words>
  <Application>Microsoft Office PowerPoint</Application>
  <PresentationFormat>Widescreen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Nova Light</vt:lpstr>
      <vt:lpstr>Calibri</vt:lpstr>
      <vt:lpstr>var( --e-global-typography-primary-font-family )</vt:lpstr>
      <vt:lpstr>Wingdings 2</vt:lpstr>
      <vt:lpstr>DividendVTI</vt:lpstr>
      <vt:lpstr>PowerPoint Presentation</vt:lpstr>
      <vt:lpstr>Jesus loves the little children…</vt:lpstr>
      <vt:lpstr>Frederic Gray:   Being one – if the  Adam and Eve story  is true, then why are there so many races? (10/02/12)   Power – politics – pernicious one</vt:lpstr>
      <vt:lpstr>PowerPoint Presentation</vt:lpstr>
      <vt:lpstr>Jesus loves the little children…</vt:lpstr>
      <vt:lpstr>Looking at our fellow man through the eyes of God</vt:lpstr>
      <vt:lpstr>Do we have the ”eyes” of God?</vt:lpstr>
      <vt:lpstr>Celebrating God’s Creative Image: Acts 2</vt:lpstr>
      <vt:lpstr>One Lord, one faith… (Ephesians 4:1ff)</vt:lpstr>
      <vt:lpstr>We’re only threatened by the Pernicious 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Yellow,  Black and White</dc:title>
  <dc:creator>Franklin Church of Christ</dc:creator>
  <cp:lastModifiedBy>Mitch Davis</cp:lastModifiedBy>
  <cp:revision>2</cp:revision>
  <dcterms:created xsi:type="dcterms:W3CDTF">2023-01-30T18:29:21Z</dcterms:created>
  <dcterms:modified xsi:type="dcterms:W3CDTF">2023-02-06T18:04:32Z</dcterms:modified>
</cp:coreProperties>
</file>