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 snapToGrid="0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F554512F-7358-7B48-834F-6AFC0B90CB6D}"/>
    <pc:docChg chg="modSld">
      <pc:chgData name="Mitch Davis" userId="388b89a0e6bb1f2e" providerId="LiveId" clId="{F554512F-7358-7B48-834F-6AFC0B90CB6D}" dt="2022-09-25T12:05:04.090" v="166" actId="20577"/>
      <pc:docMkLst>
        <pc:docMk/>
      </pc:docMkLst>
      <pc:sldChg chg="modSp mod">
        <pc:chgData name="Mitch Davis" userId="388b89a0e6bb1f2e" providerId="LiveId" clId="{F554512F-7358-7B48-834F-6AFC0B90CB6D}" dt="2022-09-25T12:05:04.090" v="166" actId="20577"/>
        <pc:sldMkLst>
          <pc:docMk/>
          <pc:sldMk cId="3328230256" sldId="258"/>
        </pc:sldMkLst>
        <pc:spChg chg="mod">
          <ac:chgData name="Mitch Davis" userId="388b89a0e6bb1f2e" providerId="LiveId" clId="{F554512F-7358-7B48-834F-6AFC0B90CB6D}" dt="2022-09-25T12:05:04.090" v="166" actId="20577"/>
          <ac:spMkLst>
            <pc:docMk/>
            <pc:sldMk cId="3328230256" sldId="258"/>
            <ac:spMk id="3" creationId="{CE783BAF-1E7C-FCD9-65DF-671E42B3DE9F}"/>
          </ac:spMkLst>
        </pc:spChg>
      </pc:sldChg>
      <pc:sldChg chg="modSp mod">
        <pc:chgData name="Mitch Davis" userId="388b89a0e6bb1f2e" providerId="LiveId" clId="{F554512F-7358-7B48-834F-6AFC0B90CB6D}" dt="2022-09-25T04:59:34.161" v="153" actId="20577"/>
        <pc:sldMkLst>
          <pc:docMk/>
          <pc:sldMk cId="487464265" sldId="260"/>
        </pc:sldMkLst>
        <pc:spChg chg="mod">
          <ac:chgData name="Mitch Davis" userId="388b89a0e6bb1f2e" providerId="LiveId" clId="{F554512F-7358-7B48-834F-6AFC0B90CB6D}" dt="2022-09-25T04:59:34.161" v="153" actId="20577"/>
          <ac:spMkLst>
            <pc:docMk/>
            <pc:sldMk cId="487464265" sldId="260"/>
            <ac:spMk id="3" creationId="{F10AC456-145B-7D74-D70D-E9C9957A19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DC652-7283-7691-6C7D-3FADCD1A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491A6-872B-D3F0-8F53-0BDDF0F8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90F1A-23DE-B5DA-A794-AE4EF306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2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529B-94C7-B19E-D961-F5FF7E5D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2732FE-9E9A-C136-04B1-169D8B19C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1D576-936C-3A15-FF21-D01BE862F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0041F-971C-32FE-1370-135FAC34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146C1-5BB2-4975-9CD9-A845A4BC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3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AF23B6-E479-1109-F995-6A8961666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F6FB2-1566-3B55-0DE4-80E0CA3E7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A3526-7951-8C75-6574-E278BC69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C816-3AC7-5729-4CB2-AF964257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DF9AF-521A-3ADE-8A0C-74D3D1B8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B1F0B9D-3617-4A07-2555-45634048CAC7}"/>
              </a:ext>
            </a:extLst>
          </p:cNvPr>
          <p:cNvSpPr txBox="1"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617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D7539B-DF90-C652-C2DA-0983B9D08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130E7-B817-F2FC-C754-995FC1CD5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60375" indent="-460375">
              <a:tabLst/>
              <a:defRPr sz="3600"/>
            </a:lvl1pPr>
            <a:lvl2pPr marL="922338" indent="-465138">
              <a:tabLst/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AFCC4-EA84-50CB-ED59-05704100E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1B1EB-7CE1-4056-2942-7D23C2D8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ED2B6-6346-F64A-5A60-B8EE1E2F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6A05C-CC1F-98BE-1C1B-EC9D84DC6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B205E-9D91-2F4D-C0E8-E092863E9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B558F-2CFC-9A52-AC21-8D1F4FD5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36EC6-F5AD-DD80-E6B7-457A3B1D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D87E2-35CB-6030-5F90-3E7705EC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6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D9C61-08BD-42E9-4795-D84F8B4A7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17E9-FCD2-0813-BAEF-482C109A1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334B9-B535-71FB-A01A-D1AD5AEEB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2292D-D8B9-EEBA-929E-B1E89EDE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1B460-6D2D-7EFD-9DC3-073066E1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429C0-B1DA-A80D-9066-BD4058B72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6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99F9-CC95-6B8F-6304-EF2F0686E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1D1E3-627A-8288-A876-57D40003B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AC3D6-EE4C-283B-84CD-345F38269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7CD9B6-CA5C-22F7-550C-7FF3CF16C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6F254F-C1CD-65A2-CB0D-66290B53A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B4711E-727A-9A26-8F88-793A5A2A7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8A6E0-D8F9-BF92-5F04-D21FCEED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DCCB55-6F11-53C1-43A9-E6071FC1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9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67A1-B79E-F909-6F6C-C671A8AE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554401-7E40-5E16-DF9A-D2A27207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386F9-F63A-0CD3-857F-0A6F5AB3C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5A656-9E19-0EA1-84EF-F36FBE9B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4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1C34D-CAD3-F877-D629-4CFD190F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B90BB6-DC05-946F-C720-767011AF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91C6B-2B5F-5C8B-2440-762838CEA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6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AE9E-7CC6-A1FF-E896-3F7690ABD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F4AF9-D95D-83E7-DAD6-08D202C80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3EDA9B-3CA3-633C-9489-906953D7C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E1CBE-78B9-13E0-CBA8-7D3831110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F24678-0A22-E788-5097-4E7F325F2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2D644-4723-3373-8902-D1134FCC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765C7-C168-5E9E-DE84-161BFF1A8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E24B5-8ACC-B8E1-FB37-19B3B9B81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CD3699-B377-DB44-57BC-FC1560F3E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4056-CE53-EF0E-B938-E9CEACCD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95FEE-0621-62D6-8A60-918C40EF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02993D-229D-5852-D78B-7DBCE2BB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27F86C-F79D-C2B7-06D4-B0BFA3E9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ABD5C-1F01-6E64-6D58-06E76A913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C3319-7886-C88E-C658-96A762533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AEB4F-4393-FC42-8327-CF9CCCB449A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10624-80B0-8AF8-7633-D27E87929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6307F-35AD-21E9-B182-5FF3A990BE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65CF-A1D9-1340-85CF-BDBAEAD17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6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32CBEA1-E54C-11A3-4875-60DA79B2F9E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4827494"/>
            <a:ext cx="9144000" cy="79337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What does it mean to take the name of the Lord in vain?</a:t>
            </a:r>
          </a:p>
        </p:txBody>
      </p:sp>
    </p:spTree>
    <p:extLst>
      <p:ext uri="{BB962C8B-B14F-4D97-AF65-F5344CB8AC3E}">
        <p14:creationId xmlns:p14="http://schemas.microsoft.com/office/powerpoint/2010/main" val="3890557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09BDF-E309-723E-ED9E-105BDEFCD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Elohim = God, gods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EA568-6FCD-5240-FF8A-56C124DCB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God”or</a:t>
            </a:r>
            <a:r>
              <a:rPr lang="en-US" dirty="0"/>
              <a:t> “</a:t>
            </a:r>
            <a:r>
              <a:rPr lang="en-US" dirty="0" err="1"/>
              <a:t>elohim</a:t>
            </a:r>
            <a:r>
              <a:rPr lang="en-US" dirty="0"/>
              <a:t>” refers to spiritual beings: </a:t>
            </a:r>
          </a:p>
          <a:p>
            <a:pPr lvl="1"/>
            <a:r>
              <a:rPr lang="en-US" dirty="0"/>
              <a:t>Who we call “God” is the Creator (spiritual being).</a:t>
            </a:r>
          </a:p>
          <a:p>
            <a:pPr lvl="1"/>
            <a:r>
              <a:rPr lang="en-US" dirty="0"/>
              <a:t>“gods” are created (spiritual beings).</a:t>
            </a:r>
          </a:p>
          <a:p>
            <a:r>
              <a:rPr lang="en-US" dirty="0"/>
              <a:t>Ways </a:t>
            </a:r>
            <a:r>
              <a:rPr lang="en-US" dirty="0" err="1"/>
              <a:t>elohim</a:t>
            </a:r>
            <a:r>
              <a:rPr lang="en-US" dirty="0"/>
              <a:t> is translated</a:t>
            </a:r>
          </a:p>
          <a:p>
            <a:pPr lvl="1"/>
            <a:r>
              <a:rPr lang="en-US" dirty="0"/>
              <a:t>Most notably: God (the Creator of all)</a:t>
            </a:r>
          </a:p>
          <a:p>
            <a:pPr lvl="1"/>
            <a:r>
              <a:rPr lang="en-US" dirty="0"/>
              <a:t>1x as “angels”. </a:t>
            </a:r>
            <a:r>
              <a:rPr lang="en-US" dirty="0" err="1">
                <a:solidFill>
                  <a:srgbClr val="C00000"/>
                </a:solidFill>
              </a:rPr>
              <a:t>Psa</a:t>
            </a:r>
            <a:r>
              <a:rPr lang="en-US" dirty="0">
                <a:solidFill>
                  <a:srgbClr val="C00000"/>
                </a:solidFill>
              </a:rPr>
              <a:t> 8:5 </a:t>
            </a:r>
          </a:p>
          <a:p>
            <a:pPr lvl="1"/>
            <a:r>
              <a:rPr lang="en-US" dirty="0"/>
              <a:t>Room/house of gods or “bet </a:t>
            </a:r>
            <a:r>
              <a:rPr lang="en-US" dirty="0" err="1"/>
              <a:t>elohim</a:t>
            </a:r>
            <a:r>
              <a:rPr lang="en-US" dirty="0"/>
              <a:t>”. </a:t>
            </a:r>
            <a:r>
              <a:rPr lang="en-US" dirty="0" err="1">
                <a:solidFill>
                  <a:srgbClr val="C00000"/>
                </a:solidFill>
              </a:rPr>
              <a:t>Judg</a:t>
            </a:r>
            <a:r>
              <a:rPr lang="en-US" dirty="0">
                <a:solidFill>
                  <a:srgbClr val="C00000"/>
                </a:solidFill>
              </a:rPr>
              <a:t> 17:5 </a:t>
            </a:r>
          </a:p>
          <a:p>
            <a:pPr lvl="1"/>
            <a:r>
              <a:rPr lang="en-US" dirty="0"/>
              <a:t>A spirit (Samuel). </a:t>
            </a:r>
            <a:r>
              <a:rPr lang="en-US" dirty="0">
                <a:solidFill>
                  <a:srgbClr val="C00000"/>
                </a:solidFill>
              </a:rPr>
              <a:t>1 Sam 28:13</a:t>
            </a:r>
          </a:p>
        </p:txBody>
      </p:sp>
    </p:spTree>
    <p:extLst>
      <p:ext uri="{BB962C8B-B14F-4D97-AF65-F5344CB8AC3E}">
        <p14:creationId xmlns:p14="http://schemas.microsoft.com/office/powerpoint/2010/main" val="2142046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BA60-9877-CF91-CC75-5697A683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Tetragrammaton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83BAF-1E7C-FCD9-65DF-671E42B3D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38" y="1825625"/>
            <a:ext cx="7416333" cy="4667250"/>
          </a:xfrm>
        </p:spPr>
        <p:txBody>
          <a:bodyPr>
            <a:normAutofit/>
          </a:bodyPr>
          <a:lstStyle/>
          <a:p>
            <a:r>
              <a:rPr lang="en-US" dirty="0"/>
              <a:t>YHWH: is the name of the spiritual being who “made the earth and the heaven”. </a:t>
            </a:r>
            <a:r>
              <a:rPr lang="en-US" dirty="0">
                <a:solidFill>
                  <a:srgbClr val="C00000"/>
                </a:solidFill>
              </a:rPr>
              <a:t>Gen 2:4</a:t>
            </a:r>
          </a:p>
          <a:p>
            <a:r>
              <a:rPr lang="en-US" dirty="0"/>
              <a:t>These letters (YHWH) are based upon the Hebrew “4 Letters” (Greek: </a:t>
            </a:r>
            <a:r>
              <a:rPr lang="en-US" dirty="0" err="1"/>
              <a:t>Tetragrammaton</a:t>
            </a:r>
            <a:r>
              <a:rPr lang="en-US" dirty="0"/>
              <a:t>)</a:t>
            </a:r>
          </a:p>
          <a:p>
            <a:r>
              <a:rPr lang="en-US" dirty="0"/>
              <a:t>This is how our God declared His “Name”. </a:t>
            </a:r>
            <a:r>
              <a:rPr lang="en-US" dirty="0">
                <a:solidFill>
                  <a:srgbClr val="C00000"/>
                </a:solidFill>
              </a:rPr>
              <a:t>Exo 3:13-14; Exo 6:2-3</a:t>
            </a:r>
          </a:p>
        </p:txBody>
      </p:sp>
      <p:pic>
        <p:nvPicPr>
          <p:cNvPr id="4" name="Picture 2" descr="How to Pronounce God's name (יהוה/YHWH/the Tetragrammaton) - Berean Patriot">
            <a:extLst>
              <a:ext uri="{FF2B5EF4-FFF2-40B4-BE49-F238E27FC236}">
                <a16:creationId xmlns:a16="http://schemas.microsoft.com/office/drawing/2014/main" id="{81913353-0D41-4E98-D4E8-E8658F798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48" y="1720845"/>
            <a:ext cx="3251200" cy="25019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7DFBD4-E931-DF8A-ABCC-A532AF413184}"/>
              </a:ext>
            </a:extLst>
          </p:cNvPr>
          <p:cNvSpPr txBox="1"/>
          <p:nvPr/>
        </p:nvSpPr>
        <p:spPr>
          <a:xfrm>
            <a:off x="8172449" y="4506446"/>
            <a:ext cx="35290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NOTE: how translators differentiate between</a:t>
            </a:r>
          </a:p>
          <a:p>
            <a:pPr algn="ctr"/>
            <a:r>
              <a:rPr lang="en-US" sz="4400" b="1" dirty="0"/>
              <a:t>L</a:t>
            </a:r>
            <a:r>
              <a:rPr lang="en-US" sz="4400" b="1" cap="small" dirty="0"/>
              <a:t>ord</a:t>
            </a:r>
            <a:r>
              <a:rPr lang="en-US" sz="4400" b="1" dirty="0"/>
              <a:t> vs. Lord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7955691-57F8-ABD2-B6DD-3EE9DBDE5B25}"/>
              </a:ext>
            </a:extLst>
          </p:cNvPr>
          <p:cNvCxnSpPr>
            <a:cxnSpLocks/>
          </p:cNvCxnSpPr>
          <p:nvPr/>
        </p:nvCxnSpPr>
        <p:spPr>
          <a:xfrm>
            <a:off x="7906871" y="1573306"/>
            <a:ext cx="0" cy="4564356"/>
          </a:xfrm>
          <a:prstGeom prst="line">
            <a:avLst/>
          </a:prstGeom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23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EA31-0DAA-015C-1EC7-89C8799DB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301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Exodus 20:7</a:t>
            </a:r>
            <a:br>
              <a:rPr lang="en-US" dirty="0"/>
            </a:br>
            <a:r>
              <a:rPr lang="en-US" dirty="0"/>
              <a:t>“Do not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take the name </a:t>
            </a:r>
            <a:br>
              <a:rPr lang="en-US" dirty="0"/>
            </a:br>
            <a:r>
              <a:rPr lang="en-US" dirty="0"/>
              <a:t>of the L</a:t>
            </a:r>
            <a:r>
              <a:rPr lang="en-US" cap="small" dirty="0"/>
              <a:t>ord</a:t>
            </a:r>
            <a:r>
              <a:rPr lang="en-US" dirty="0"/>
              <a:t> your God in </a:t>
            </a:r>
            <a:r>
              <a:rPr lang="en-US" b="1" dirty="0">
                <a:solidFill>
                  <a:srgbClr val="C00000"/>
                </a:solidFill>
              </a:rPr>
              <a:t>vain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18815-3C9D-9253-FEC5-C421467AA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3541"/>
            <a:ext cx="10515600" cy="3393422"/>
          </a:xfrm>
        </p:spPr>
        <p:txBody>
          <a:bodyPr/>
          <a:lstStyle/>
          <a:p>
            <a:r>
              <a:rPr lang="en-US" dirty="0"/>
              <a:t>Take(</a:t>
            </a:r>
            <a:r>
              <a:rPr lang="en-US" dirty="0" err="1"/>
              <a:t>ing</a:t>
            </a:r>
            <a:r>
              <a:rPr lang="en-US" dirty="0"/>
              <a:t>) the name = bear(</a:t>
            </a:r>
            <a:r>
              <a:rPr lang="en-US" dirty="0" err="1"/>
              <a:t>ing</a:t>
            </a:r>
            <a:r>
              <a:rPr lang="en-US" dirty="0"/>
              <a:t>) the name </a:t>
            </a:r>
          </a:p>
          <a:p>
            <a:r>
              <a:rPr lang="en-US" dirty="0"/>
              <a:t>Vain also translated as </a:t>
            </a:r>
            <a:r>
              <a:rPr lang="en-US" dirty="0">
                <a:solidFill>
                  <a:srgbClr val="C00000"/>
                </a:solidFill>
              </a:rPr>
              <a:t>worthless, false, futile, useless or wicked</a:t>
            </a:r>
            <a:r>
              <a:rPr lang="en-US" dirty="0"/>
              <a:t>. </a:t>
            </a:r>
          </a:p>
          <a:p>
            <a:r>
              <a:rPr lang="en-US" dirty="0"/>
              <a:t>In other words = The commandment not taking/bearing the name of God in a worthless or wicked manner.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8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289B5-83D4-50AF-C466-2369587C5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AC456-145B-7D74-D70D-E9C9957A1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u="sng" dirty="0"/>
              <a:t>Cursing</a:t>
            </a:r>
            <a:r>
              <a:rPr lang="en-US" dirty="0"/>
              <a:t> the name of YHWH. </a:t>
            </a:r>
            <a:r>
              <a:rPr lang="en-US" dirty="0">
                <a:solidFill>
                  <a:srgbClr val="C00000"/>
                </a:solidFill>
              </a:rPr>
              <a:t>Leviticus 24:13-16</a:t>
            </a:r>
          </a:p>
          <a:p>
            <a:pPr>
              <a:buClr>
                <a:schemeClr val="tx1"/>
              </a:buClr>
            </a:pPr>
            <a:r>
              <a:rPr lang="en-US" u="sng" dirty="0"/>
              <a:t>Swear an oath </a:t>
            </a:r>
            <a:r>
              <a:rPr lang="en-US" dirty="0"/>
              <a:t>by/in His name. </a:t>
            </a:r>
            <a:r>
              <a:rPr lang="en-US" dirty="0">
                <a:solidFill>
                  <a:srgbClr val="C00000"/>
                </a:solidFill>
              </a:rPr>
              <a:t>Lev 19:12 (</a:t>
            </a:r>
            <a:r>
              <a:rPr lang="en-US" dirty="0" err="1">
                <a:solidFill>
                  <a:srgbClr val="C00000"/>
                </a:solidFill>
              </a:rPr>
              <a:t>Deut</a:t>
            </a:r>
            <a:r>
              <a:rPr lang="en-US" dirty="0">
                <a:solidFill>
                  <a:srgbClr val="C00000"/>
                </a:solidFill>
              </a:rPr>
              <a:t> 18:20-22)</a:t>
            </a:r>
          </a:p>
          <a:p>
            <a:pPr>
              <a:buClr>
                <a:schemeClr val="tx1"/>
              </a:buClr>
            </a:pPr>
            <a:r>
              <a:rPr lang="en-US" u="sng" dirty="0"/>
              <a:t>Doing wickedness</a:t>
            </a:r>
            <a:r>
              <a:rPr lang="en-US" dirty="0"/>
              <a:t>. </a:t>
            </a:r>
            <a:r>
              <a:rPr lang="en-US" dirty="0">
                <a:solidFill>
                  <a:srgbClr val="C00000"/>
                </a:solidFill>
              </a:rPr>
              <a:t>Lev 18:21; Lev 22:1-2; Mal 1:10-14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While the first two are gravely important, this last point is one many Christians do not take as gravely but is JUST AS vital to </a:t>
            </a:r>
            <a:r>
              <a:rPr lang="en-US"/>
              <a:t>our walk with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46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F4AAD-EC25-EC0B-32E8-284D0E37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F841F-27E6-1082-9EE6-8327138E8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dirty="0">
                <a:effectLst/>
                <a:latin typeface="Sentinel A"/>
              </a:rPr>
              <a:t>“To know the name YHWH, the merciful and gracious one, is not to merely know something about God; it is to know God himself (</a:t>
            </a:r>
            <a:r>
              <a:rPr lang="en-US" b="0" i="0" u="none" strike="noStrike" dirty="0">
                <a:solidFill>
                  <a:srgbClr val="C00000"/>
                </a:solidFill>
                <a:effectLst/>
                <a:latin typeface="Sentinel A"/>
              </a:rPr>
              <a:t>Ex. 34:6–8</a:t>
            </a:r>
            <a:r>
              <a:rPr lang="en-US" b="0" i="0" u="none" strike="noStrike" dirty="0">
                <a:effectLst/>
                <a:latin typeface="Sentinel A"/>
              </a:rPr>
              <a:t>). God shows himself by speaking his name.” </a:t>
            </a:r>
            <a:r>
              <a:rPr lang="en-US" b="0" i="0" u="none" strike="noStrike" dirty="0">
                <a:solidFill>
                  <a:srgbClr val="C00000"/>
                </a:solidFill>
                <a:effectLst/>
                <a:latin typeface="Sentinel A"/>
              </a:rPr>
              <a:t>cp. Matt 6:9</a:t>
            </a:r>
          </a:p>
          <a:p>
            <a:r>
              <a:rPr lang="en-US" dirty="0"/>
              <a:t>So, take the name of God (and “Jesus”) with you wherever you go… solemnly as you represent Him!</a:t>
            </a:r>
          </a:p>
        </p:txBody>
      </p:sp>
    </p:spTree>
    <p:extLst>
      <p:ext uri="{BB962C8B-B14F-4D97-AF65-F5344CB8AC3E}">
        <p14:creationId xmlns:p14="http://schemas.microsoft.com/office/powerpoint/2010/main" val="815123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363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Sentinel A</vt:lpstr>
      <vt:lpstr>Office Theme</vt:lpstr>
      <vt:lpstr>PowerPoint Presentation</vt:lpstr>
      <vt:lpstr>Elohim = God, gods</vt:lpstr>
      <vt:lpstr>The Tetragrammaton</vt:lpstr>
      <vt:lpstr>Exodus 20:7 “Do not take the name  of the Lord your God in vain”</vt:lpstr>
      <vt:lpstr>Examples</vt:lpstr>
      <vt:lpstr>The Why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1</cp:revision>
  <dcterms:created xsi:type="dcterms:W3CDTF">2022-09-24T19:09:57Z</dcterms:created>
  <dcterms:modified xsi:type="dcterms:W3CDTF">2022-09-25T12:05:11Z</dcterms:modified>
</cp:coreProperties>
</file>