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8F4553-8E07-824F-8812-0F78CA5F82CE}" v="1" dt="2022-08-28T03:54:45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38"/>
    <p:restoredTop sz="94720"/>
  </p:normalViewPr>
  <p:slideViewPr>
    <p:cSldViewPr snapToGrid="0">
      <p:cViewPr varScale="1">
        <p:scale>
          <a:sx n="207" d="100"/>
          <a:sy n="207" d="100"/>
        </p:scale>
        <p:origin x="1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C9AD8-0AD0-4181-B8A5-1527E8D81F5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8DCBB8-187B-4C4A-9C2F-C13797EE095E}">
      <dgm:prSet/>
      <dgm:spPr/>
      <dgm:t>
        <a:bodyPr/>
        <a:lstStyle/>
        <a:p>
          <a:r>
            <a:rPr lang="en-US"/>
            <a:t>Cancel culture</a:t>
          </a:r>
        </a:p>
      </dgm:t>
    </dgm:pt>
    <dgm:pt modelId="{BB0A28C8-ABDA-46CC-8648-2EFC046A4E41}" type="parTrans" cxnId="{4099FC72-2358-445D-832B-E84DF3A0E55E}">
      <dgm:prSet/>
      <dgm:spPr/>
      <dgm:t>
        <a:bodyPr/>
        <a:lstStyle/>
        <a:p>
          <a:endParaRPr lang="en-US"/>
        </a:p>
      </dgm:t>
    </dgm:pt>
    <dgm:pt modelId="{ED6EFF34-FDA7-4FE7-A715-B3FA6AAF941C}" type="sibTrans" cxnId="{4099FC72-2358-445D-832B-E84DF3A0E55E}">
      <dgm:prSet/>
      <dgm:spPr/>
      <dgm:t>
        <a:bodyPr/>
        <a:lstStyle/>
        <a:p>
          <a:endParaRPr lang="en-US"/>
        </a:p>
      </dgm:t>
    </dgm:pt>
    <dgm:pt modelId="{C9BBECB0-1E0D-4CC0-80F3-B1725C226DC8}">
      <dgm:prSet/>
      <dgm:spPr/>
      <dgm:t>
        <a:bodyPr/>
        <a:lstStyle/>
        <a:p>
          <a:r>
            <a:rPr lang="en-US" dirty="0"/>
            <a:t>Conniption </a:t>
          </a:r>
          <a:r>
            <a:rPr lang="en-US" dirty="0" err="1"/>
            <a:t>Karens</a:t>
          </a:r>
          <a:endParaRPr lang="en-US" dirty="0"/>
        </a:p>
      </dgm:t>
    </dgm:pt>
    <dgm:pt modelId="{948F8A0B-CA93-4701-89A1-B03FECB5A2EB}" type="parTrans" cxnId="{882E7410-357F-4150-A929-06D90099BED4}">
      <dgm:prSet/>
      <dgm:spPr/>
      <dgm:t>
        <a:bodyPr/>
        <a:lstStyle/>
        <a:p>
          <a:endParaRPr lang="en-US"/>
        </a:p>
      </dgm:t>
    </dgm:pt>
    <dgm:pt modelId="{565EDF91-B6D0-4AB2-99DA-04BF1AFB1D78}" type="sibTrans" cxnId="{882E7410-357F-4150-A929-06D90099BED4}">
      <dgm:prSet/>
      <dgm:spPr/>
      <dgm:t>
        <a:bodyPr/>
        <a:lstStyle/>
        <a:p>
          <a:endParaRPr lang="en-US"/>
        </a:p>
      </dgm:t>
    </dgm:pt>
    <dgm:pt modelId="{E6320828-78AE-48AA-89F0-B55250003F68}">
      <dgm:prSet/>
      <dgm:spPr/>
      <dgm:t>
        <a:bodyPr/>
        <a:lstStyle/>
        <a:p>
          <a:r>
            <a:rPr lang="en-US" dirty="0"/>
            <a:t>Hatred for the other political party</a:t>
          </a:r>
        </a:p>
      </dgm:t>
    </dgm:pt>
    <dgm:pt modelId="{4047F033-C7EF-4E16-B3AA-425DF2174E38}" type="parTrans" cxnId="{B335D357-4402-4DE6-95FC-AFF978384622}">
      <dgm:prSet/>
      <dgm:spPr/>
      <dgm:t>
        <a:bodyPr/>
        <a:lstStyle/>
        <a:p>
          <a:endParaRPr lang="en-US"/>
        </a:p>
      </dgm:t>
    </dgm:pt>
    <dgm:pt modelId="{E1FB1E60-AAB0-4876-9E8A-F43A5744F386}" type="sibTrans" cxnId="{B335D357-4402-4DE6-95FC-AFF978384622}">
      <dgm:prSet/>
      <dgm:spPr/>
      <dgm:t>
        <a:bodyPr/>
        <a:lstStyle/>
        <a:p>
          <a:endParaRPr lang="en-US"/>
        </a:p>
      </dgm:t>
    </dgm:pt>
    <dgm:pt modelId="{E6983872-B4CE-EC47-9227-BB6E3BF0A733}">
      <dgm:prSet custT="1"/>
      <dgm:spPr>
        <a:noFill/>
      </dgm:spPr>
      <dgm:t>
        <a:bodyPr/>
        <a:lstStyle/>
        <a:p>
          <a:pPr algn="ctr"/>
          <a:r>
            <a:rPr lang="en-US" sz="3600" b="1" dirty="0">
              <a:solidFill>
                <a:schemeClr val="tx1"/>
              </a:solidFill>
            </a:rPr>
            <a:t>How did we get here?</a:t>
          </a:r>
        </a:p>
      </dgm:t>
    </dgm:pt>
    <dgm:pt modelId="{EDC60E91-53E2-5B48-BA3F-54D40A6A1EDD}" type="parTrans" cxnId="{AE167A80-1F37-3F4B-A80D-0974D82029EE}">
      <dgm:prSet/>
      <dgm:spPr/>
      <dgm:t>
        <a:bodyPr/>
        <a:lstStyle/>
        <a:p>
          <a:endParaRPr lang="en-US"/>
        </a:p>
      </dgm:t>
    </dgm:pt>
    <dgm:pt modelId="{1BEF8144-C766-9B48-8D4B-F7E70E5B7F16}" type="sibTrans" cxnId="{AE167A80-1F37-3F4B-A80D-0974D82029EE}">
      <dgm:prSet/>
      <dgm:spPr/>
      <dgm:t>
        <a:bodyPr/>
        <a:lstStyle/>
        <a:p>
          <a:endParaRPr lang="en-US"/>
        </a:p>
      </dgm:t>
    </dgm:pt>
    <dgm:pt modelId="{6D797D4B-E566-1E43-B4B0-C32D3E0C1A92}" type="pres">
      <dgm:prSet presAssocID="{452C9AD8-0AD0-4181-B8A5-1527E8D81F5D}" presName="linear" presStyleCnt="0">
        <dgm:presLayoutVars>
          <dgm:animLvl val="lvl"/>
          <dgm:resizeHandles val="exact"/>
        </dgm:presLayoutVars>
      </dgm:prSet>
      <dgm:spPr/>
    </dgm:pt>
    <dgm:pt modelId="{034CFDED-2360-8048-BFB4-9808FA6E849D}" type="pres">
      <dgm:prSet presAssocID="{068DCBB8-187B-4C4A-9C2F-C13797EE095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B669FBC-9B02-BC47-BB98-775226598ABD}" type="pres">
      <dgm:prSet presAssocID="{ED6EFF34-FDA7-4FE7-A715-B3FA6AAF941C}" presName="spacer" presStyleCnt="0"/>
      <dgm:spPr/>
    </dgm:pt>
    <dgm:pt modelId="{46AE110E-B1A7-4143-975B-34380B8EC3FF}" type="pres">
      <dgm:prSet presAssocID="{C9BBECB0-1E0D-4CC0-80F3-B1725C226DC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B575F9E-ED56-A649-9617-A1B3CB31916D}" type="pres">
      <dgm:prSet presAssocID="{565EDF91-B6D0-4AB2-99DA-04BF1AFB1D78}" presName="spacer" presStyleCnt="0"/>
      <dgm:spPr/>
    </dgm:pt>
    <dgm:pt modelId="{851843CB-368F-B44E-8351-33EE5DDEE5AC}" type="pres">
      <dgm:prSet presAssocID="{E6320828-78AE-48AA-89F0-B55250003F6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36BBB58-322E-B440-9A17-CD11E888AF80}" type="pres">
      <dgm:prSet presAssocID="{E1FB1E60-AAB0-4876-9E8A-F43A5744F386}" presName="spacer" presStyleCnt="0"/>
      <dgm:spPr/>
    </dgm:pt>
    <dgm:pt modelId="{5DC866F9-4C5D-044D-B8BF-8DC73B80F72F}" type="pres">
      <dgm:prSet presAssocID="{E6983872-B4CE-EC47-9227-BB6E3BF0A73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82E7410-357F-4150-A929-06D90099BED4}" srcId="{452C9AD8-0AD0-4181-B8A5-1527E8D81F5D}" destId="{C9BBECB0-1E0D-4CC0-80F3-B1725C226DC8}" srcOrd="1" destOrd="0" parTransId="{948F8A0B-CA93-4701-89A1-B03FECB5A2EB}" sibTransId="{565EDF91-B6D0-4AB2-99DA-04BF1AFB1D78}"/>
    <dgm:cxn modelId="{3756A720-56EC-A44C-8D13-8EA144E2D824}" type="presOf" srcId="{E6983872-B4CE-EC47-9227-BB6E3BF0A733}" destId="{5DC866F9-4C5D-044D-B8BF-8DC73B80F72F}" srcOrd="0" destOrd="0" presId="urn:microsoft.com/office/officeart/2005/8/layout/vList2"/>
    <dgm:cxn modelId="{25DF6529-153E-9247-8DD7-FDF3E005DB25}" type="presOf" srcId="{C9BBECB0-1E0D-4CC0-80F3-B1725C226DC8}" destId="{46AE110E-B1A7-4143-975B-34380B8EC3FF}" srcOrd="0" destOrd="0" presId="urn:microsoft.com/office/officeart/2005/8/layout/vList2"/>
    <dgm:cxn modelId="{B335D357-4402-4DE6-95FC-AFF978384622}" srcId="{452C9AD8-0AD0-4181-B8A5-1527E8D81F5D}" destId="{E6320828-78AE-48AA-89F0-B55250003F68}" srcOrd="2" destOrd="0" parTransId="{4047F033-C7EF-4E16-B3AA-425DF2174E38}" sibTransId="{E1FB1E60-AAB0-4876-9E8A-F43A5744F386}"/>
    <dgm:cxn modelId="{4099FC72-2358-445D-832B-E84DF3A0E55E}" srcId="{452C9AD8-0AD0-4181-B8A5-1527E8D81F5D}" destId="{068DCBB8-187B-4C4A-9C2F-C13797EE095E}" srcOrd="0" destOrd="0" parTransId="{BB0A28C8-ABDA-46CC-8648-2EFC046A4E41}" sibTransId="{ED6EFF34-FDA7-4FE7-A715-B3FA6AAF941C}"/>
    <dgm:cxn modelId="{AE167A80-1F37-3F4B-A80D-0974D82029EE}" srcId="{452C9AD8-0AD0-4181-B8A5-1527E8D81F5D}" destId="{E6983872-B4CE-EC47-9227-BB6E3BF0A733}" srcOrd="3" destOrd="0" parTransId="{EDC60E91-53E2-5B48-BA3F-54D40A6A1EDD}" sibTransId="{1BEF8144-C766-9B48-8D4B-F7E70E5B7F16}"/>
    <dgm:cxn modelId="{2350CEAD-97C9-A841-8920-8A85294966C7}" type="presOf" srcId="{068DCBB8-187B-4C4A-9C2F-C13797EE095E}" destId="{034CFDED-2360-8048-BFB4-9808FA6E849D}" srcOrd="0" destOrd="0" presId="urn:microsoft.com/office/officeart/2005/8/layout/vList2"/>
    <dgm:cxn modelId="{4BBD74C1-1D1F-2E47-B833-290288557D44}" type="presOf" srcId="{452C9AD8-0AD0-4181-B8A5-1527E8D81F5D}" destId="{6D797D4B-E566-1E43-B4B0-C32D3E0C1A92}" srcOrd="0" destOrd="0" presId="urn:microsoft.com/office/officeart/2005/8/layout/vList2"/>
    <dgm:cxn modelId="{18A673E3-176A-9446-A25D-C723D4312B9D}" type="presOf" srcId="{E6320828-78AE-48AA-89F0-B55250003F68}" destId="{851843CB-368F-B44E-8351-33EE5DDEE5AC}" srcOrd="0" destOrd="0" presId="urn:microsoft.com/office/officeart/2005/8/layout/vList2"/>
    <dgm:cxn modelId="{6C22C50A-2D23-1046-805E-071B891CC36C}" type="presParOf" srcId="{6D797D4B-E566-1E43-B4B0-C32D3E0C1A92}" destId="{034CFDED-2360-8048-BFB4-9808FA6E849D}" srcOrd="0" destOrd="0" presId="urn:microsoft.com/office/officeart/2005/8/layout/vList2"/>
    <dgm:cxn modelId="{4C0FAE31-E159-3C48-AF61-0D8536312EE7}" type="presParOf" srcId="{6D797D4B-E566-1E43-B4B0-C32D3E0C1A92}" destId="{CB669FBC-9B02-BC47-BB98-775226598ABD}" srcOrd="1" destOrd="0" presId="urn:microsoft.com/office/officeart/2005/8/layout/vList2"/>
    <dgm:cxn modelId="{739C62A9-42E9-1B45-81AD-02FD0B33A26B}" type="presParOf" srcId="{6D797D4B-E566-1E43-B4B0-C32D3E0C1A92}" destId="{46AE110E-B1A7-4143-975B-34380B8EC3FF}" srcOrd="2" destOrd="0" presId="urn:microsoft.com/office/officeart/2005/8/layout/vList2"/>
    <dgm:cxn modelId="{E4CB342E-52AF-8E47-A7DE-B4677AEB3D43}" type="presParOf" srcId="{6D797D4B-E566-1E43-B4B0-C32D3E0C1A92}" destId="{0B575F9E-ED56-A649-9617-A1B3CB31916D}" srcOrd="3" destOrd="0" presId="urn:microsoft.com/office/officeart/2005/8/layout/vList2"/>
    <dgm:cxn modelId="{F39FD389-6CC9-A042-AFCE-8190E0777BAA}" type="presParOf" srcId="{6D797D4B-E566-1E43-B4B0-C32D3E0C1A92}" destId="{851843CB-368F-B44E-8351-33EE5DDEE5AC}" srcOrd="4" destOrd="0" presId="urn:microsoft.com/office/officeart/2005/8/layout/vList2"/>
    <dgm:cxn modelId="{18FF44E2-2651-E847-9EE3-B688B1A4314F}" type="presParOf" srcId="{6D797D4B-E566-1E43-B4B0-C32D3E0C1A92}" destId="{236BBB58-322E-B440-9A17-CD11E888AF80}" srcOrd="5" destOrd="0" presId="urn:microsoft.com/office/officeart/2005/8/layout/vList2"/>
    <dgm:cxn modelId="{710E7118-D0F0-9945-A933-47421D544554}" type="presParOf" srcId="{6D797D4B-E566-1E43-B4B0-C32D3E0C1A92}" destId="{5DC866F9-4C5D-044D-B8BF-8DC73B80F72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CFDED-2360-8048-BFB4-9808FA6E849D}">
      <dsp:nvSpPr>
        <dsp:cNvPr id="0" name=""/>
        <dsp:cNvSpPr/>
      </dsp:nvSpPr>
      <dsp:spPr>
        <a:xfrm>
          <a:off x="0" y="72502"/>
          <a:ext cx="6651253" cy="12314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Cancel culture</a:t>
          </a:r>
        </a:p>
      </dsp:txBody>
      <dsp:txXfrm>
        <a:off x="60116" y="132618"/>
        <a:ext cx="6531021" cy="1111247"/>
      </dsp:txXfrm>
    </dsp:sp>
    <dsp:sp modelId="{46AE110E-B1A7-4143-975B-34380B8EC3FF}">
      <dsp:nvSpPr>
        <dsp:cNvPr id="0" name=""/>
        <dsp:cNvSpPr/>
      </dsp:nvSpPr>
      <dsp:spPr>
        <a:xfrm>
          <a:off x="0" y="1393262"/>
          <a:ext cx="6651253" cy="1231479"/>
        </a:xfrm>
        <a:prstGeom prst="roundRect">
          <a:avLst/>
        </a:prstGeom>
        <a:solidFill>
          <a:schemeClr val="accent5">
            <a:hueOff val="-6704572"/>
            <a:satOff val="-57"/>
            <a:lumOff val="-20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Conniption </a:t>
          </a:r>
          <a:r>
            <a:rPr lang="en-US" sz="3100" kern="1200" dirty="0" err="1"/>
            <a:t>Karens</a:t>
          </a:r>
          <a:endParaRPr lang="en-US" sz="3100" kern="1200" dirty="0"/>
        </a:p>
      </dsp:txBody>
      <dsp:txXfrm>
        <a:off x="60116" y="1453378"/>
        <a:ext cx="6531021" cy="1111247"/>
      </dsp:txXfrm>
    </dsp:sp>
    <dsp:sp modelId="{851843CB-368F-B44E-8351-33EE5DDEE5AC}">
      <dsp:nvSpPr>
        <dsp:cNvPr id="0" name=""/>
        <dsp:cNvSpPr/>
      </dsp:nvSpPr>
      <dsp:spPr>
        <a:xfrm>
          <a:off x="0" y="2714022"/>
          <a:ext cx="6651253" cy="1231479"/>
        </a:xfrm>
        <a:prstGeom prst="roundRect">
          <a:avLst/>
        </a:prstGeom>
        <a:solidFill>
          <a:schemeClr val="accent5">
            <a:hueOff val="-13409145"/>
            <a:satOff val="-114"/>
            <a:lumOff val="-40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Hatred for the other political party</a:t>
          </a:r>
        </a:p>
      </dsp:txBody>
      <dsp:txXfrm>
        <a:off x="60116" y="2774138"/>
        <a:ext cx="6531021" cy="1111247"/>
      </dsp:txXfrm>
    </dsp:sp>
    <dsp:sp modelId="{5DC866F9-4C5D-044D-B8BF-8DC73B80F72F}">
      <dsp:nvSpPr>
        <dsp:cNvPr id="0" name=""/>
        <dsp:cNvSpPr/>
      </dsp:nvSpPr>
      <dsp:spPr>
        <a:xfrm>
          <a:off x="0" y="4034781"/>
          <a:ext cx="6651253" cy="1231479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How did we get here?</a:t>
          </a:r>
        </a:p>
      </dsp:txBody>
      <dsp:txXfrm>
        <a:off x="60116" y="4094897"/>
        <a:ext cx="6531021" cy="1111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5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1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97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9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9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5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8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2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4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5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8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8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8/27/22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3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62" r:id="rId5"/>
    <p:sldLayoutId id="2147483663" r:id="rId6"/>
    <p:sldLayoutId id="2147483669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ouble exposure of petals">
            <a:extLst>
              <a:ext uri="{FF2B5EF4-FFF2-40B4-BE49-F238E27FC236}">
                <a16:creationId xmlns:a16="http://schemas.microsoft.com/office/drawing/2014/main" id="{5F953698-612D-5AC4-1B95-3F22066F3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4ABB0-B10E-6511-F8EC-392D2CEF5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76" y="3429000"/>
            <a:ext cx="5236029" cy="1939123"/>
          </a:xfrm>
        </p:spPr>
        <p:txBody>
          <a:bodyPr anchor="b">
            <a:noAutofit/>
          </a:bodyPr>
          <a:lstStyle/>
          <a:p>
            <a:r>
              <a:rPr lang="en-US" sz="6000" b="1" dirty="0">
                <a:latin typeface="+mn-lt"/>
              </a:rPr>
              <a:t>The lost art of gentleness</a:t>
            </a:r>
          </a:p>
        </p:txBody>
      </p:sp>
    </p:spTree>
    <p:extLst>
      <p:ext uri="{BB962C8B-B14F-4D97-AF65-F5344CB8AC3E}">
        <p14:creationId xmlns:p14="http://schemas.microsoft.com/office/powerpoint/2010/main" val="126283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780058"/>
            <a:ext cx="3781618" cy="289914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rgbClr val="75AB9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8D309-7C47-4C95-99E5-385DF0E7C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30" y="2438400"/>
            <a:ext cx="2753470" cy="1981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We live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in angry times…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20E9B4-0058-E8EB-C95D-D26993F101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463271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733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22540-E804-FE2A-8F04-E3E4A20A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The pushback against gentleness</a:t>
            </a:r>
          </a:p>
        </p:txBody>
      </p:sp>
      <p:pic>
        <p:nvPicPr>
          <p:cNvPr id="6" name="Picture 4" descr="Pink boxing gloves on a wooden table">
            <a:extLst>
              <a:ext uri="{FF2B5EF4-FFF2-40B4-BE49-F238E27FC236}">
                <a16:creationId xmlns:a16="http://schemas.microsoft.com/office/drawing/2014/main" id="{9AF664B5-6D40-513D-7308-643E4C3E2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1" r="1258" b="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9F531-63C9-365B-1DB1-4C3189E15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346075" indent="-346075"/>
            <a:r>
              <a:rPr lang="en-US" sz="3600" dirty="0"/>
              <a:t>Weak</a:t>
            </a:r>
          </a:p>
          <a:p>
            <a:pPr marL="346075" indent="-346075"/>
            <a:r>
              <a:rPr lang="en-US" sz="3600" dirty="0"/>
              <a:t>Lacking urgency</a:t>
            </a:r>
          </a:p>
          <a:p>
            <a:pPr marL="346075" indent="-346075"/>
            <a:r>
              <a:rPr lang="en-US" sz="3600" dirty="0"/>
              <a:t>Not serious enough</a:t>
            </a:r>
          </a:p>
        </p:txBody>
      </p:sp>
    </p:spTree>
    <p:extLst>
      <p:ext uri="{BB962C8B-B14F-4D97-AF65-F5344CB8AC3E}">
        <p14:creationId xmlns:p14="http://schemas.microsoft.com/office/powerpoint/2010/main" val="273469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84F56DC-50E5-45FE-217E-5C7A0FCA63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59" y="407622"/>
            <a:ext cx="12171941" cy="6482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1DA5E9-EA48-7C72-A5FF-71B62D710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964" y="1757364"/>
            <a:ext cx="5799714" cy="2957512"/>
          </a:xfrm>
        </p:spPr>
        <p:txBody>
          <a:bodyPr>
            <a:normAutofit/>
          </a:bodyPr>
          <a:lstStyle/>
          <a:p>
            <a:r>
              <a:rPr lang="en-US" b="1" i="0" dirty="0">
                <a:latin typeface="+mn-lt"/>
              </a:rPr>
              <a:t>The downward trend of gentleness has affected the church</a:t>
            </a:r>
          </a:p>
        </p:txBody>
      </p:sp>
    </p:spTree>
    <p:extLst>
      <p:ext uri="{BB962C8B-B14F-4D97-AF65-F5344CB8AC3E}">
        <p14:creationId xmlns:p14="http://schemas.microsoft.com/office/powerpoint/2010/main" val="386850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33248-B3EE-D8A1-A889-EAB9F986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en-US" b="1" i="0" dirty="0">
                <a:latin typeface="+mn-lt"/>
              </a:rPr>
              <a:t>Gentleness is NEEDED in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64AF4-4919-80B1-6B50-931F28072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>
            <a:normAutofit/>
          </a:bodyPr>
          <a:lstStyle/>
          <a:p>
            <a:r>
              <a:rPr lang="en-US" dirty="0"/>
              <a:t>So many people are hurting and in distress</a:t>
            </a:r>
          </a:p>
          <a:p>
            <a:r>
              <a:rPr lang="en-US" dirty="0"/>
              <a:t>So many are struggling in life</a:t>
            </a:r>
          </a:p>
          <a:p>
            <a:r>
              <a:rPr lang="en-US" dirty="0"/>
              <a:t>So many need the salve of salvation.</a:t>
            </a:r>
          </a:p>
        </p:txBody>
      </p:sp>
      <p:pic>
        <p:nvPicPr>
          <p:cNvPr id="1026" name="Picture 2" descr="A Bruised Reed He Will Not Break&quot; – Focus Online">
            <a:extLst>
              <a:ext uri="{FF2B5EF4-FFF2-40B4-BE49-F238E27FC236}">
                <a16:creationId xmlns:a16="http://schemas.microsoft.com/office/drawing/2014/main" id="{0382CF68-B311-F02B-42A6-AB1E8F143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r="25450"/>
          <a:stretch/>
        </p:blipFill>
        <p:spPr bwMode="auto"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B7A757-578A-4FCC-5A05-F42D43D89E28}"/>
              </a:ext>
            </a:extLst>
          </p:cNvPr>
          <p:cNvSpPr txBox="1"/>
          <p:nvPr/>
        </p:nvSpPr>
        <p:spPr>
          <a:xfrm>
            <a:off x="8115301" y="4668858"/>
            <a:ext cx="365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A bruised reed He will not break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Isaiah 42:3</a:t>
            </a:r>
          </a:p>
        </p:txBody>
      </p:sp>
    </p:spTree>
    <p:extLst>
      <p:ext uri="{BB962C8B-B14F-4D97-AF65-F5344CB8AC3E}">
        <p14:creationId xmlns:p14="http://schemas.microsoft.com/office/powerpoint/2010/main" val="399067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399C8-9CC7-0AB2-7402-CB146B6E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latin typeface="+mn-lt"/>
              </a:rPr>
              <a:t>The biblical call to gentleness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60A66-EF58-E7F7-D6BC-8C3D6720A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700"/>
            <a:ext cx="10515600" cy="4000500"/>
          </a:xfrm>
        </p:spPr>
        <p:txBody>
          <a:bodyPr/>
          <a:lstStyle/>
          <a:p>
            <a:r>
              <a:rPr lang="en-US" dirty="0"/>
              <a:t>Gentleness does NOT dismiss when the rod may be needed. </a:t>
            </a:r>
            <a:r>
              <a:rPr lang="en-US" dirty="0">
                <a:solidFill>
                  <a:srgbClr val="C00000"/>
                </a:solidFill>
              </a:rPr>
              <a:t>1 Cor 4:21</a:t>
            </a:r>
          </a:p>
          <a:p>
            <a:r>
              <a:rPr lang="en-US" dirty="0"/>
              <a:t>This is divine fruit. </a:t>
            </a:r>
            <a:r>
              <a:rPr lang="en-US" dirty="0">
                <a:solidFill>
                  <a:srgbClr val="C00000"/>
                </a:solidFill>
              </a:rPr>
              <a:t>Gal 5:23</a:t>
            </a:r>
          </a:p>
          <a:p>
            <a:r>
              <a:rPr lang="en-US" dirty="0"/>
              <a:t>The way to restore a fellow believer. </a:t>
            </a:r>
            <a:r>
              <a:rPr lang="en-US" dirty="0">
                <a:solidFill>
                  <a:srgbClr val="C00000"/>
                </a:solidFill>
              </a:rPr>
              <a:t>Gal 6:1</a:t>
            </a:r>
          </a:p>
          <a:p>
            <a:r>
              <a:rPr lang="en-US" dirty="0"/>
              <a:t>The way to walk worthy in Christ. </a:t>
            </a:r>
            <a:r>
              <a:rPr lang="en-US" dirty="0">
                <a:solidFill>
                  <a:srgbClr val="C00000"/>
                </a:solidFill>
              </a:rPr>
              <a:t>Eph 4:1-2</a:t>
            </a:r>
          </a:p>
          <a:p>
            <a:r>
              <a:rPr lang="en-US" dirty="0"/>
              <a:t>The way to lead in the church. </a:t>
            </a:r>
            <a:r>
              <a:rPr lang="en-US" dirty="0">
                <a:solidFill>
                  <a:srgbClr val="C00000"/>
                </a:solidFill>
              </a:rPr>
              <a:t>1 Tim 3:3</a:t>
            </a:r>
          </a:p>
          <a:p>
            <a:r>
              <a:rPr lang="en-US" dirty="0"/>
              <a:t>Is coupled with divine wisdom. </a:t>
            </a:r>
            <a:r>
              <a:rPr lang="en-US" dirty="0">
                <a:solidFill>
                  <a:srgbClr val="C00000"/>
                </a:solidFill>
              </a:rPr>
              <a:t>Jas 3:7 </a:t>
            </a:r>
          </a:p>
        </p:txBody>
      </p:sp>
    </p:spTree>
    <p:extLst>
      <p:ext uri="{BB962C8B-B14F-4D97-AF65-F5344CB8AC3E}">
        <p14:creationId xmlns:p14="http://schemas.microsoft.com/office/powerpoint/2010/main" val="307368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399C8-9CC7-0AB2-7402-CB146B6E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latin typeface="+mn-lt"/>
              </a:rPr>
              <a:t>The effect of biblical gentleness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60A66-EF58-E7F7-D6BC-8C3D6720A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5963"/>
            <a:ext cx="10515600" cy="4506911"/>
          </a:xfrm>
        </p:spPr>
        <p:txBody>
          <a:bodyPr>
            <a:normAutofit/>
          </a:bodyPr>
          <a:lstStyle/>
          <a:p>
            <a:r>
              <a:rPr lang="en-US" dirty="0"/>
              <a:t>Many feel </a:t>
            </a:r>
            <a:r>
              <a:rPr lang="en-US" b="1" dirty="0"/>
              <a:t>safe</a:t>
            </a:r>
            <a:r>
              <a:rPr lang="en-US" dirty="0"/>
              <a:t> and </a:t>
            </a:r>
            <a:r>
              <a:rPr lang="en-US" b="1" dirty="0"/>
              <a:t>trust</a:t>
            </a:r>
            <a:r>
              <a:rPr lang="en-US" dirty="0"/>
              <a:t> those who are gentle.</a:t>
            </a:r>
          </a:p>
          <a:p>
            <a:r>
              <a:rPr lang="en-US" dirty="0"/>
              <a:t>Many feel </a:t>
            </a:r>
            <a:r>
              <a:rPr lang="en-US" b="1" dirty="0"/>
              <a:t>valued</a:t>
            </a:r>
            <a:r>
              <a:rPr lang="en-US" dirty="0"/>
              <a:t> by those with a gentle spirit.</a:t>
            </a:r>
          </a:p>
          <a:p>
            <a:r>
              <a:rPr lang="en-US" dirty="0"/>
              <a:t>Those who practice it </a:t>
            </a:r>
            <a:r>
              <a:rPr lang="en-US" b="1" dirty="0"/>
              <a:t>reveal a beautiful image of Jesus </a:t>
            </a:r>
          </a:p>
          <a:p>
            <a:pPr marL="0" indent="0" algn="ctr">
              <a:buNone/>
            </a:pPr>
            <a:br>
              <a:rPr lang="en-US" dirty="0"/>
            </a:br>
            <a:r>
              <a:rPr lang="en-US" dirty="0"/>
              <a:t>He will tend his flock like a shepherd;</a:t>
            </a:r>
            <a:br>
              <a:rPr lang="en-US" dirty="0"/>
            </a:br>
            <a:r>
              <a:rPr lang="en-US" dirty="0"/>
              <a:t>he will gather the lambs in his arms;</a:t>
            </a:r>
            <a:br>
              <a:rPr lang="en-US" dirty="0"/>
            </a:br>
            <a:r>
              <a:rPr lang="en-US" dirty="0"/>
              <a:t>he will carry them in his bosom,</a:t>
            </a:r>
            <a:br>
              <a:rPr lang="en-US" dirty="0"/>
            </a:br>
            <a:r>
              <a:rPr lang="en-US" dirty="0"/>
              <a:t>and gently lead those that are with young. 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C00000"/>
                </a:solidFill>
              </a:rPr>
              <a:t>Isa. 40:11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4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67E4B-28BF-C2CC-ADB0-7DB5CE94D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latin typeface="+mn-lt"/>
              </a:rPr>
              <a:t>The gentle invitation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5598B-09F0-189D-DBCF-D122343C1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Come to Me, all you who labor and are heavy laden, and I will give you rest. Take My yoke upon you and learn from Me, for I am </a:t>
            </a:r>
            <a:r>
              <a:rPr lang="en-US" sz="3200" b="1" dirty="0"/>
              <a:t>gentle</a:t>
            </a:r>
            <a:r>
              <a:rPr lang="en-US" sz="3200" dirty="0"/>
              <a:t> and lowly in heart, and you will find rest for your souls.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rgbClr val="C00000"/>
                </a:solidFill>
              </a:rPr>
              <a:t>Matthew 11:29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30361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20392E"/>
      </a:dk2>
      <a:lt2>
        <a:srgbClr val="E8E2E5"/>
      </a:lt2>
      <a:accent1>
        <a:srgbClr val="75AB93"/>
      </a:accent1>
      <a:accent2>
        <a:srgbClr val="82AC87"/>
      </a:accent2>
      <a:accent3>
        <a:srgbClr val="80A9A8"/>
      </a:accent3>
      <a:accent4>
        <a:srgbClr val="BA7F99"/>
      </a:accent4>
      <a:accent5>
        <a:srgbClr val="C59395"/>
      </a:accent5>
      <a:accent6>
        <a:srgbClr val="BA957F"/>
      </a:accent6>
      <a:hlink>
        <a:srgbClr val="AE6988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279</Words>
  <Application>Microsoft Macintosh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Elephant</vt:lpstr>
      <vt:lpstr>BrushVTI</vt:lpstr>
      <vt:lpstr>The lost art of gentleness</vt:lpstr>
      <vt:lpstr>We live  in angry times…</vt:lpstr>
      <vt:lpstr>The pushback against gentleness</vt:lpstr>
      <vt:lpstr>The downward trend of gentleness has affected the church</vt:lpstr>
      <vt:lpstr>Gentleness is NEEDED in the church</vt:lpstr>
      <vt:lpstr>The biblical call to gentleness</vt:lpstr>
      <vt:lpstr>The effect of biblical gentleness</vt:lpstr>
      <vt:lpstr>The gentle invitation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lost art of gentleness</dc:title>
  <dc:creator>Mitch Davis</dc:creator>
  <cp:lastModifiedBy>Mitch Davis</cp:lastModifiedBy>
  <cp:revision>2</cp:revision>
  <dcterms:created xsi:type="dcterms:W3CDTF">2022-08-27T23:20:41Z</dcterms:created>
  <dcterms:modified xsi:type="dcterms:W3CDTF">2022-08-28T03:54:55Z</dcterms:modified>
</cp:coreProperties>
</file>