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7E998F-FE46-974E-8223-02D6760E3B36}" v="11" dt="2022-05-22T12:26:24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11A25-B807-0AF2-0AF7-87C64D183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A324E-48A1-E70B-D2A7-5DEEAADC6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DB5C2-4EB6-CE9A-AC60-4AE257AF5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725F1-439B-C16F-657B-95E1D727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CF0F0-21F9-E46D-A51D-247EDF0D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4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3FDCF-CD76-83F3-D6E9-1CBD40EB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2233C-E2BF-71C3-8EA9-519C8ECD0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B1ADC-CD12-FA77-68DA-AD4BF3A1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38D4-6DA1-63FF-346F-21FFF462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65899-BF80-A686-D32F-48F31CF4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3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0381F8-3B04-F83B-2FB4-484615E32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32FB5-BFB1-0717-1E94-A1986B067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AE6CF-8495-2643-A927-0DBBD4AE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94298-C596-AE1D-712C-089E56A8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6A8AA-E25F-A29A-1529-32383F16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1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9796-3E98-8564-2F01-EDC11427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857E3-478E-8DC1-84F4-996D907D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60375" indent="-460375">
              <a:tabLst/>
              <a:defRPr sz="3600"/>
            </a:lvl1pPr>
            <a:lvl2pPr marL="922338" indent="-465138">
              <a:tabLst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9FE41-34B6-A704-9DD4-D2D421652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388EF-E9E2-5617-F637-04B43DDC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DA41B-0EE4-1ADE-3A17-1E509B72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AC2A-9681-D14E-2FEC-9A4CBEA3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72499-B08F-286E-2EAB-D53DF224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E93A8-C188-C348-2AF3-6316DB6A8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896F5-415B-8784-6E3D-4765BCC5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7CA48-8F2A-3D0E-A46C-BCAEC232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4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749D5-62A3-CCE8-218D-24F573BE0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9C2F-79D7-C1FB-2477-0908C3DCE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06248-045A-E1AB-BE94-B57A0219D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B760C-A8BF-06BC-4B40-9CCE0979A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1E72B-FFAB-C3F2-5110-B6411B07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5AC09-79C4-9E6C-3588-06AC2C12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4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617B-9D1E-9FAC-A178-26C801043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92BD8-B83A-81AB-DA3D-C54E2D83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11961-D35F-4B88-00FC-CE1A29C71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1AA5C-C8CF-4F5A-7A1D-DEE367537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2EEA5E-6601-489D-7CEC-F4CFCCBF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56510-DC4D-A8A5-42D4-5FB935D8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EF943-E7A4-B689-717D-28DE9D1A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674CB7-53BD-E031-66AF-A5E41D17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2F8C-13E8-5060-C672-05B46E5F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1DF5E-C126-D29F-CFF0-CFDB69CD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31B7F-5A0D-989B-CAEC-AF33FA0E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EFF3D-B655-321F-A175-D26E2868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76AED-1912-58A4-338D-F99A260D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507B1-6D41-770F-8D70-22BEFF1F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99723-4CB0-587F-3268-91B775D49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3F0A-2782-4AD0-859F-2E3699A4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F46DF-6B11-B500-216B-8AA1AA9C4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524BC-78C8-09E3-F571-0598CC7F0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BEE01-F6EA-DE4F-8A67-5E25D21E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DFF1A-A155-CCFD-7067-38512DB6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81DF8-6E80-FB4B-0339-593F5356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3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9035-6901-D191-52EA-F7D38B6AA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E99F75-1181-EDA4-A6A5-C73B60F70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92DF7-D140-88D6-72DF-1906C2595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04C17-A746-0A5C-4CD5-0588F8AC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9171F-0F92-4AA9-04DF-49CFA4D57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AA5CB-94BC-2317-720C-3EF21374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F4E47-5480-0EE2-5E9F-C1B82610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4B5E5-4FA0-2E6D-F43E-709353A3C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A546C-13E1-004F-F198-26BA67DB2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EECF-2549-8E46-9D43-5AE4AC5C3E5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83754-3C4C-DAF8-1460-13537D3A9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AB12-915D-9C57-E20F-A00C13904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C55D-D498-A74B-B506-EF888394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6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3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25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27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5" name="Freeform: Shape 29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30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31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32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9" name="Freeform: Shape 33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D5AD38-52A4-73C8-4590-CB2EC0395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The transaction </a:t>
            </a:r>
            <a:br>
              <a:rPr lang="en-US" sz="5200">
                <a:solidFill>
                  <a:schemeClr val="tx2"/>
                </a:solidFill>
              </a:rPr>
            </a:br>
            <a:r>
              <a:rPr lang="en-US" sz="5200">
                <a:solidFill>
                  <a:schemeClr val="tx2"/>
                </a:solidFill>
              </a:rPr>
              <a:t>of God’s </a:t>
            </a:r>
            <a:r>
              <a:rPr lang="en-US" sz="5200" dirty="0">
                <a:solidFill>
                  <a:schemeClr val="tx2"/>
                </a:solidFill>
              </a:rPr>
              <a:t>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A96FD-BDB5-D4BE-4D75-B36846D58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8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0B74A6-4425-D6BE-7F94-B655C45D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29356"/>
            <a:ext cx="9833548" cy="1083758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Views about our righteousness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D4E41-A0EE-71F1-BAEA-8888BA0D5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796142"/>
            <a:ext cx="9833548" cy="439964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We think so highly of our own righteousness. </a:t>
            </a:r>
          </a:p>
          <a:p>
            <a:r>
              <a:rPr lang="en-US" sz="3200" dirty="0">
                <a:solidFill>
                  <a:schemeClr val="tx2"/>
                </a:solidFill>
              </a:rPr>
              <a:t>Or, </a:t>
            </a:r>
            <a:r>
              <a:rPr lang="en-US" sz="3200" b="1" dirty="0">
                <a:solidFill>
                  <a:schemeClr val="tx2"/>
                </a:solidFill>
              </a:rPr>
              <a:t>we understand without God </a:t>
            </a:r>
            <a:r>
              <a:rPr lang="en-US" sz="3200" dirty="0">
                <a:solidFill>
                  <a:schemeClr val="tx2"/>
                </a:solidFill>
              </a:rPr>
              <a:t>our righteousness before Him as are filthy rags!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200" i="1" dirty="0">
                <a:solidFill>
                  <a:schemeClr val="tx2"/>
                </a:solidFill>
              </a:rPr>
              <a:t>But we are all like an unclean thing, And all our </a:t>
            </a:r>
            <a:r>
              <a:rPr lang="en-US" sz="3200" i="1" dirty="0" err="1">
                <a:solidFill>
                  <a:schemeClr val="tx2"/>
                </a:solidFill>
              </a:rPr>
              <a:t>righteousnesses</a:t>
            </a:r>
            <a:r>
              <a:rPr lang="en-US" sz="3200" i="1" dirty="0">
                <a:solidFill>
                  <a:schemeClr val="tx2"/>
                </a:solidFill>
              </a:rPr>
              <a:t> are like filthy rags; We all fade as a leaf, And our iniquities, like the wind, Have taken us away.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rgbClr val="C00000"/>
                </a:solidFill>
              </a:rPr>
              <a:t>Isaiah 64:6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564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62EC9-2EA5-2113-F660-C47D634EF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49728"/>
            <a:ext cx="9833548" cy="995762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wages of sin = death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95729-28A5-22D1-0256-3A723E77E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244" y="1730830"/>
            <a:ext cx="10159512" cy="439733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When sin entered the world separation between God and His people became a reality. </a:t>
            </a:r>
            <a:r>
              <a:rPr lang="en-US" sz="3200" dirty="0">
                <a:solidFill>
                  <a:srgbClr val="C00000"/>
                </a:solidFill>
              </a:rPr>
              <a:t>Gen 3:24</a:t>
            </a:r>
          </a:p>
          <a:p>
            <a:r>
              <a:rPr lang="en-US" sz="3200" dirty="0">
                <a:solidFill>
                  <a:schemeClr val="tx2"/>
                </a:solidFill>
              </a:rPr>
              <a:t>To deal with sin God redeemed (bought back, delivered) His people as a type of salvation. </a:t>
            </a:r>
            <a:r>
              <a:rPr lang="en-US" sz="3200" dirty="0">
                <a:solidFill>
                  <a:srgbClr val="C00000"/>
                </a:solidFill>
              </a:rPr>
              <a:t>Exo 6:6 (Exo 15:13)</a:t>
            </a:r>
          </a:p>
          <a:p>
            <a:r>
              <a:rPr lang="en-US" sz="3200" dirty="0">
                <a:solidFill>
                  <a:schemeClr val="tx2"/>
                </a:solidFill>
              </a:rPr>
              <a:t>Animal sacrifices were a type of transaction that satisfied God in dealing with sin. </a:t>
            </a:r>
            <a:r>
              <a:rPr lang="en-US" sz="3200" dirty="0">
                <a:solidFill>
                  <a:srgbClr val="C00000"/>
                </a:solidFill>
              </a:rPr>
              <a:t>Lev 4; Lev 23:26ff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The “wages of sin” being death must be paid. </a:t>
            </a:r>
            <a:r>
              <a:rPr lang="en-US" sz="3200" dirty="0">
                <a:solidFill>
                  <a:srgbClr val="C00000"/>
                </a:solidFill>
              </a:rPr>
              <a:t>Rom 6:23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057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F8B67-86E3-7A9F-84D5-4A100464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41892"/>
            <a:ext cx="9833548" cy="903598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transaction: Jesus on the cross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C170-76F1-4349-DC60-ED286857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94" y="1676400"/>
            <a:ext cx="10820706" cy="445176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As the lamb was God’s transactional sacrifice for the Israelites, the Lamb of God (Jesus) is God’s transactional sacrifice on behalf of all who will call on His name. 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1 Peter 1:18-19</a:t>
            </a:r>
          </a:p>
          <a:p>
            <a:pPr marL="0" indent="0">
              <a:buNone/>
            </a:pPr>
            <a:endParaRPr lang="en-US" sz="3200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200" i="1" dirty="0">
                <a:solidFill>
                  <a:schemeClr val="tx2"/>
                </a:solidFill>
              </a:rPr>
              <a:t>“…knowing that you were not </a:t>
            </a:r>
            <a:r>
              <a:rPr lang="en-US" sz="3200" b="1" i="1" dirty="0">
                <a:solidFill>
                  <a:schemeClr val="tx2"/>
                </a:solidFill>
              </a:rPr>
              <a:t>redeemed</a:t>
            </a:r>
            <a:r>
              <a:rPr lang="en-US" sz="3200" i="1" dirty="0">
                <a:solidFill>
                  <a:schemeClr val="tx2"/>
                </a:solidFill>
              </a:rPr>
              <a:t> with corruptible things, like silver or gold, from your aimless conduct received by tradition from your fathers, but </a:t>
            </a:r>
            <a:r>
              <a:rPr lang="en-US" sz="3200" b="1" i="1" dirty="0">
                <a:solidFill>
                  <a:schemeClr val="tx2"/>
                </a:solidFill>
              </a:rPr>
              <a:t>with the precious blood of Christ, as of a lamb</a:t>
            </a:r>
            <a:r>
              <a:rPr lang="en-US" sz="3200" i="1" dirty="0">
                <a:solidFill>
                  <a:schemeClr val="tx2"/>
                </a:solidFill>
              </a:rPr>
              <a:t> without blemish and without spot.”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451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BBB2A-FEC3-05EA-AF85-8B117FC7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640339"/>
            <a:ext cx="9833548" cy="864773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God’s grace: salvation through Jesus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E9F-BD9F-9675-5268-5987FB3D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23912"/>
            <a:ext cx="10668000" cy="4315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>
                <a:solidFill>
                  <a:schemeClr val="tx2"/>
                </a:solidFill>
              </a:rPr>
              <a:t>And the gift is not like that which came through the one who sinned. For the judgment which came from one offense resulted in condemnation, </a:t>
            </a:r>
            <a:r>
              <a:rPr lang="en-US" sz="3200" b="1" i="1" dirty="0">
                <a:solidFill>
                  <a:schemeClr val="tx2"/>
                </a:solidFill>
              </a:rPr>
              <a:t>but the free gift which came from many offenses resulted in justification</a:t>
            </a:r>
            <a:r>
              <a:rPr lang="en-US" sz="3200" i="1" dirty="0">
                <a:solidFill>
                  <a:schemeClr val="tx2"/>
                </a:solidFill>
              </a:rPr>
              <a:t>. For if by the one man’s offense death reigned through the one, much more </a:t>
            </a:r>
            <a:r>
              <a:rPr lang="en-US" sz="3200" b="1" i="1" dirty="0">
                <a:solidFill>
                  <a:schemeClr val="tx2"/>
                </a:solidFill>
              </a:rPr>
              <a:t>those who receive abundance of grace and of the gift of righteousness will reign in life through the One, Jesus Christ.</a:t>
            </a:r>
            <a:r>
              <a:rPr lang="en-US" sz="3200" i="1" dirty="0">
                <a:solidFill>
                  <a:schemeClr val="tx2"/>
                </a:solidFill>
              </a:rPr>
              <a:t>) </a:t>
            </a:r>
            <a:br>
              <a:rPr lang="en-US" sz="3200" i="1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Romans 5:16-17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954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517FFB-EBDB-E134-4B00-B964F9ED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80717"/>
            <a:ext cx="9833548" cy="86477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Purpose of this message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FA449-91F5-2AA6-6FC3-4C50BF3BA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774371"/>
            <a:ext cx="9833548" cy="45029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To share this message of GOOD NEWS to those struggling with life and the wages of sin.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To share this message of HOPE that comes through Jesus who paid the debt of our sins if we call upon His name. </a:t>
            </a:r>
            <a:r>
              <a:rPr lang="en-US" sz="3200" dirty="0">
                <a:solidFill>
                  <a:srgbClr val="C00000"/>
                </a:solidFill>
              </a:rPr>
              <a:t>Col 2:13-14</a:t>
            </a:r>
          </a:p>
          <a:p>
            <a:r>
              <a:rPr lang="en-US" sz="3200" dirty="0">
                <a:solidFill>
                  <a:schemeClr val="tx2"/>
                </a:solidFill>
              </a:rPr>
              <a:t>To share this message of TRANSFORMATION as we learn that by the grace of God, we are debtors to live according to the Spirit. </a:t>
            </a:r>
            <a:r>
              <a:rPr lang="en-US" sz="3200" dirty="0">
                <a:solidFill>
                  <a:srgbClr val="C00000"/>
                </a:solidFill>
              </a:rPr>
              <a:t>Rom 8:12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341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409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transaction  of God’s grace</vt:lpstr>
      <vt:lpstr>Views about our righteousness</vt:lpstr>
      <vt:lpstr>The wages of sin = death</vt:lpstr>
      <vt:lpstr>The transaction: Jesus on the cross</vt:lpstr>
      <vt:lpstr>God’s grace: salvation through Jesus</vt:lpstr>
      <vt:lpstr>Purpose of this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transaction  of God’s grace</dc:title>
  <dc:creator>Franklin Church of Christ</dc:creator>
  <cp:lastModifiedBy>Franklin Church of Christ</cp:lastModifiedBy>
  <cp:revision>1</cp:revision>
  <dcterms:created xsi:type="dcterms:W3CDTF">2022-05-21T19:05:09Z</dcterms:created>
  <dcterms:modified xsi:type="dcterms:W3CDTF">2022-05-22T12:28:25Z</dcterms:modified>
</cp:coreProperties>
</file>