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66" r:id="rId3"/>
    <p:sldId id="267" r:id="rId4"/>
    <p:sldId id="260" r:id="rId5"/>
    <p:sldId id="269" r:id="rId6"/>
    <p:sldId id="257" r:id="rId7"/>
    <p:sldId id="262" r:id="rId8"/>
    <p:sldId id="271" r:id="rId9"/>
    <p:sldId id="270" r:id="rId10"/>
    <p:sldId id="272" r:id="rId11"/>
    <p:sldId id="273" r:id="rId12"/>
    <p:sldId id="274" r:id="rId13"/>
    <p:sldId id="275" r:id="rId14"/>
    <p:sldId id="276" r:id="rId15"/>
    <p:sldId id="277"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4672"/>
  </p:normalViewPr>
  <p:slideViewPr>
    <p:cSldViewPr snapToGrid="0" snapToObjects="1">
      <p:cViewPr varScale="1">
        <p:scale>
          <a:sx n="126" d="100"/>
          <a:sy n="126" d="100"/>
        </p:scale>
        <p:origin x="232" y="264"/>
      </p:cViewPr>
      <p:guideLst/>
    </p:cSldViewPr>
  </p:slideViewPr>
  <p:notesTextViewPr>
    <p:cViewPr>
      <p:scale>
        <a:sx n="1" d="1"/>
        <a:sy n="1" d="1"/>
      </p:scale>
      <p:origin x="0" y="0"/>
    </p:cViewPr>
  </p:notesTextViewPr>
  <p:notesViewPr>
    <p:cSldViewPr snapToGrid="0" snapToObjects="1">
      <p:cViewPr varScale="1">
        <p:scale>
          <a:sx n="97" d="100"/>
          <a:sy n="97" d="100"/>
        </p:scale>
        <p:origin x="248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F253EF-496C-E54B-8986-E32114690B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CE4AEB2D-052D-9C4E-99C3-1538657BD0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D68CF1-6327-224A-A410-39C033BC20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67C370-0C59-F44C-A7AA-671005E24BDA}" type="slidenum">
              <a:rPr lang="en-US" smtClean="0"/>
              <a:t>‹#›</a:t>
            </a:fld>
            <a:endParaRPr lang="en-US"/>
          </a:p>
        </p:txBody>
      </p:sp>
    </p:spTree>
    <p:extLst>
      <p:ext uri="{BB962C8B-B14F-4D97-AF65-F5344CB8AC3E}">
        <p14:creationId xmlns:p14="http://schemas.microsoft.com/office/powerpoint/2010/main" val="3778792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BC820-366F-8743-BCBF-44D8E7D5ED89}" type="datetimeFigureOut">
              <a:rPr lang="en-US" smtClean="0"/>
              <a:t>4/10/22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C1846-F9E2-5948-B444-4A0C899CEF10}" type="slidenum">
              <a:rPr lang="en-US" smtClean="0"/>
              <a:t>‹#›</a:t>
            </a:fld>
            <a:endParaRPr lang="en-US"/>
          </a:p>
        </p:txBody>
      </p:sp>
    </p:spTree>
    <p:extLst>
      <p:ext uri="{BB962C8B-B14F-4D97-AF65-F5344CB8AC3E}">
        <p14:creationId xmlns:p14="http://schemas.microsoft.com/office/powerpoint/2010/main" val="783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reliance of etymology based on Everett Ferguson’s “A Cappella Music In the Public Worship of the Church</a:t>
            </a:r>
          </a:p>
          <a:p>
            <a:r>
              <a:rPr lang="en-US" dirty="0"/>
              <a:t>Image: Italian Lute from 1,000 B.C.</a:t>
            </a:r>
          </a:p>
        </p:txBody>
      </p:sp>
      <p:sp>
        <p:nvSpPr>
          <p:cNvPr id="4" name="Slide Number Placeholder 3"/>
          <p:cNvSpPr>
            <a:spLocks noGrp="1"/>
          </p:cNvSpPr>
          <p:nvPr>
            <p:ph type="sldNum" sz="quarter" idx="5"/>
          </p:nvPr>
        </p:nvSpPr>
        <p:spPr/>
        <p:txBody>
          <a:bodyPr/>
          <a:lstStyle/>
          <a:p>
            <a:fld id="{E08C1846-F9E2-5948-B444-4A0C899CEF10}" type="slidenum">
              <a:rPr lang="en-US" smtClean="0"/>
              <a:t>7</a:t>
            </a:fld>
            <a:endParaRPr lang="en-US"/>
          </a:p>
        </p:txBody>
      </p:sp>
    </p:spTree>
    <p:extLst>
      <p:ext uri="{BB962C8B-B14F-4D97-AF65-F5344CB8AC3E}">
        <p14:creationId xmlns:p14="http://schemas.microsoft.com/office/powerpoint/2010/main" val="27398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reliance of etymology based on Everett Ferguson’s “A Cappella Music In the Public Worship of the Church</a:t>
            </a:r>
          </a:p>
          <a:p>
            <a:r>
              <a:rPr lang="en-US" dirty="0"/>
              <a:t>Image: Italian Lute from 1,000 B.C.</a:t>
            </a:r>
          </a:p>
        </p:txBody>
      </p:sp>
      <p:sp>
        <p:nvSpPr>
          <p:cNvPr id="4" name="Slide Number Placeholder 3"/>
          <p:cNvSpPr>
            <a:spLocks noGrp="1"/>
          </p:cNvSpPr>
          <p:nvPr>
            <p:ph type="sldNum" sz="quarter" idx="5"/>
          </p:nvPr>
        </p:nvSpPr>
        <p:spPr/>
        <p:txBody>
          <a:bodyPr/>
          <a:lstStyle/>
          <a:p>
            <a:fld id="{E08C1846-F9E2-5948-B444-4A0C899CEF10}" type="slidenum">
              <a:rPr lang="en-US" smtClean="0"/>
              <a:t>8</a:t>
            </a:fld>
            <a:endParaRPr lang="en-US"/>
          </a:p>
        </p:txBody>
      </p:sp>
    </p:spTree>
    <p:extLst>
      <p:ext uri="{BB962C8B-B14F-4D97-AF65-F5344CB8AC3E}">
        <p14:creationId xmlns:p14="http://schemas.microsoft.com/office/powerpoint/2010/main" val="319654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reliance of etymology based on Everett Ferguson’s “A Cappella Music In the Public Worship of the Church</a:t>
            </a:r>
          </a:p>
          <a:p>
            <a:r>
              <a:rPr lang="en-US" dirty="0"/>
              <a:t>Image: Italian Lute from 1,000 B.C.</a:t>
            </a:r>
          </a:p>
        </p:txBody>
      </p:sp>
      <p:sp>
        <p:nvSpPr>
          <p:cNvPr id="4" name="Slide Number Placeholder 3"/>
          <p:cNvSpPr>
            <a:spLocks noGrp="1"/>
          </p:cNvSpPr>
          <p:nvPr>
            <p:ph type="sldNum" sz="quarter" idx="5"/>
          </p:nvPr>
        </p:nvSpPr>
        <p:spPr/>
        <p:txBody>
          <a:bodyPr/>
          <a:lstStyle/>
          <a:p>
            <a:fld id="{E08C1846-F9E2-5948-B444-4A0C899CEF10}" type="slidenum">
              <a:rPr lang="en-US" smtClean="0"/>
              <a:t>9</a:t>
            </a:fld>
            <a:endParaRPr lang="en-US"/>
          </a:p>
        </p:txBody>
      </p:sp>
    </p:spTree>
    <p:extLst>
      <p:ext uri="{BB962C8B-B14F-4D97-AF65-F5344CB8AC3E}">
        <p14:creationId xmlns:p14="http://schemas.microsoft.com/office/powerpoint/2010/main" val="388259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reliance of etymology based on Everett Ferguson’s “A Cappella Music In the Public Worship of the Church</a:t>
            </a:r>
          </a:p>
          <a:p>
            <a:r>
              <a:rPr lang="en-US" dirty="0"/>
              <a:t>Image: Italian Lute from 1,000 B.C.</a:t>
            </a:r>
          </a:p>
        </p:txBody>
      </p:sp>
      <p:sp>
        <p:nvSpPr>
          <p:cNvPr id="4" name="Slide Number Placeholder 3"/>
          <p:cNvSpPr>
            <a:spLocks noGrp="1"/>
          </p:cNvSpPr>
          <p:nvPr>
            <p:ph type="sldNum" sz="quarter" idx="5"/>
          </p:nvPr>
        </p:nvSpPr>
        <p:spPr/>
        <p:txBody>
          <a:bodyPr/>
          <a:lstStyle/>
          <a:p>
            <a:fld id="{E08C1846-F9E2-5948-B444-4A0C899CEF10}" type="slidenum">
              <a:rPr lang="en-US" smtClean="0"/>
              <a:t>11</a:t>
            </a:fld>
            <a:endParaRPr lang="en-US"/>
          </a:p>
        </p:txBody>
      </p:sp>
    </p:spTree>
    <p:extLst>
      <p:ext uri="{BB962C8B-B14F-4D97-AF65-F5344CB8AC3E}">
        <p14:creationId xmlns:p14="http://schemas.microsoft.com/office/powerpoint/2010/main" val="9791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reliance of etymology based on Everett Ferguson’s “A Cappella Music In the Public Worship of the Church</a:t>
            </a:r>
          </a:p>
          <a:p>
            <a:r>
              <a:rPr lang="en-US" dirty="0"/>
              <a:t>Image: Italian Lute from 1,000 B.C.</a:t>
            </a:r>
          </a:p>
        </p:txBody>
      </p:sp>
      <p:sp>
        <p:nvSpPr>
          <p:cNvPr id="4" name="Slide Number Placeholder 3"/>
          <p:cNvSpPr>
            <a:spLocks noGrp="1"/>
          </p:cNvSpPr>
          <p:nvPr>
            <p:ph type="sldNum" sz="quarter" idx="5"/>
          </p:nvPr>
        </p:nvSpPr>
        <p:spPr/>
        <p:txBody>
          <a:bodyPr/>
          <a:lstStyle/>
          <a:p>
            <a:fld id="{E08C1846-F9E2-5948-B444-4A0C899CEF10}" type="slidenum">
              <a:rPr lang="en-US" smtClean="0"/>
              <a:t>12</a:t>
            </a:fld>
            <a:endParaRPr lang="en-US"/>
          </a:p>
        </p:txBody>
      </p:sp>
    </p:spTree>
    <p:extLst>
      <p:ext uri="{BB962C8B-B14F-4D97-AF65-F5344CB8AC3E}">
        <p14:creationId xmlns:p14="http://schemas.microsoft.com/office/powerpoint/2010/main" val="49363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reliance of etymology based on Everett Ferguson’s “A Cappella Music In the Public Worship of the Church</a:t>
            </a:r>
          </a:p>
          <a:p>
            <a:r>
              <a:rPr lang="en-US" dirty="0"/>
              <a:t>Image: Italian Lute from 1,000 B.C.</a:t>
            </a:r>
          </a:p>
        </p:txBody>
      </p:sp>
      <p:sp>
        <p:nvSpPr>
          <p:cNvPr id="4" name="Slide Number Placeholder 3"/>
          <p:cNvSpPr>
            <a:spLocks noGrp="1"/>
          </p:cNvSpPr>
          <p:nvPr>
            <p:ph type="sldNum" sz="quarter" idx="5"/>
          </p:nvPr>
        </p:nvSpPr>
        <p:spPr/>
        <p:txBody>
          <a:bodyPr/>
          <a:lstStyle/>
          <a:p>
            <a:fld id="{E08C1846-F9E2-5948-B444-4A0C899CEF10}" type="slidenum">
              <a:rPr lang="en-US" smtClean="0"/>
              <a:t>13</a:t>
            </a:fld>
            <a:endParaRPr lang="en-US"/>
          </a:p>
        </p:txBody>
      </p:sp>
    </p:spTree>
    <p:extLst>
      <p:ext uri="{BB962C8B-B14F-4D97-AF65-F5344CB8AC3E}">
        <p14:creationId xmlns:p14="http://schemas.microsoft.com/office/powerpoint/2010/main" val="69054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reliance of etymology based on Everett Ferguson’s “A Cappella Music In the Public Worship of the Church</a:t>
            </a:r>
          </a:p>
          <a:p>
            <a:r>
              <a:rPr lang="en-US" dirty="0"/>
              <a:t>Image: Italian Lute from 1,000 B.C.</a:t>
            </a:r>
          </a:p>
        </p:txBody>
      </p:sp>
      <p:sp>
        <p:nvSpPr>
          <p:cNvPr id="4" name="Slide Number Placeholder 3"/>
          <p:cNvSpPr>
            <a:spLocks noGrp="1"/>
          </p:cNvSpPr>
          <p:nvPr>
            <p:ph type="sldNum" sz="quarter" idx="5"/>
          </p:nvPr>
        </p:nvSpPr>
        <p:spPr/>
        <p:txBody>
          <a:bodyPr/>
          <a:lstStyle/>
          <a:p>
            <a:fld id="{E08C1846-F9E2-5948-B444-4A0C899CEF10}" type="slidenum">
              <a:rPr lang="en-US" smtClean="0"/>
              <a:t>14</a:t>
            </a:fld>
            <a:endParaRPr lang="en-US"/>
          </a:p>
        </p:txBody>
      </p:sp>
    </p:spTree>
    <p:extLst>
      <p:ext uri="{BB962C8B-B14F-4D97-AF65-F5344CB8AC3E}">
        <p14:creationId xmlns:p14="http://schemas.microsoft.com/office/powerpoint/2010/main" val="200383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53CA-D150-8D44-ADBD-FC9302F88B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946AE4-11E7-4A45-8A21-D0B40D6F4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F8CD8B-324C-F147-A116-E32C5DF61BBB}"/>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5" name="Footer Placeholder 4">
            <a:extLst>
              <a:ext uri="{FF2B5EF4-FFF2-40B4-BE49-F238E27FC236}">
                <a16:creationId xmlns:a16="http://schemas.microsoft.com/office/drawing/2014/main" id="{07116292-A1B5-3040-93FF-FC985303D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1AD5D-04C8-0A40-AB20-DC21ECA8B5B4}"/>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77125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7B07-71E1-EE41-9788-CF07CEA7E6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60DBBA-5373-3C47-B59E-34225445B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E7038-B6AC-A64F-909A-E3BE1C624049}"/>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5" name="Footer Placeholder 4">
            <a:extLst>
              <a:ext uri="{FF2B5EF4-FFF2-40B4-BE49-F238E27FC236}">
                <a16:creationId xmlns:a16="http://schemas.microsoft.com/office/drawing/2014/main" id="{8F6BBEE9-4841-1F49-8F92-512D7BCFF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A253C-8FD4-0149-AD2B-17DBAECC40BF}"/>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55715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9B35D-E333-3B47-A95A-434AC025B1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410C5E-FA8C-AE4E-8020-4709D12075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DFD3C-6D01-7F48-AE60-ECBD6EB5CBA4}"/>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5" name="Footer Placeholder 4">
            <a:extLst>
              <a:ext uri="{FF2B5EF4-FFF2-40B4-BE49-F238E27FC236}">
                <a16:creationId xmlns:a16="http://schemas.microsoft.com/office/drawing/2014/main" id="{17C73B71-9591-2743-A4FB-6A271C43B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4B7C7-EE25-444F-9F45-66D3FC0DC810}"/>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375781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590F-E21E-6D4F-A768-8B7D0F763272}"/>
              </a:ext>
            </a:extLst>
          </p:cNvPr>
          <p:cNvSpPr>
            <a:spLocks noGrp="1"/>
          </p:cNvSpPr>
          <p:nvPr>
            <p:ph type="title"/>
          </p:nvPr>
        </p:nvSpPr>
        <p:spPr/>
        <p:txBody>
          <a:bodyPr/>
          <a:lstStyle>
            <a:lvl1pPr algn="ctr">
              <a:defRPr sz="5400"/>
            </a:lvl1pPr>
          </a:lstStyle>
          <a:p>
            <a:r>
              <a:rPr lang="en-US"/>
              <a:t>Click to edit Master title style</a:t>
            </a:r>
          </a:p>
        </p:txBody>
      </p:sp>
      <p:sp>
        <p:nvSpPr>
          <p:cNvPr id="3" name="Content Placeholder 2">
            <a:extLst>
              <a:ext uri="{FF2B5EF4-FFF2-40B4-BE49-F238E27FC236}">
                <a16:creationId xmlns:a16="http://schemas.microsoft.com/office/drawing/2014/main" id="{A3A5BF9D-272F-794F-8DF0-AE5B974CB637}"/>
              </a:ext>
            </a:extLst>
          </p:cNvPr>
          <p:cNvSpPr>
            <a:spLocks noGrp="1"/>
          </p:cNvSpPr>
          <p:nvPr>
            <p:ph idx="1"/>
          </p:nvPr>
        </p:nvSpPr>
        <p:spPr/>
        <p:txBody>
          <a:bodyPr>
            <a:normAutofit/>
          </a:bodyPr>
          <a:lstStyle>
            <a:lvl1pPr marL="466725" indent="-466725">
              <a:tabLst/>
              <a:defRPr sz="3600"/>
            </a:lvl1pPr>
            <a:lvl2pPr marL="922338" indent="-465138">
              <a:tabLst/>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77815D-025C-ED46-B3B5-2C92AC440651}"/>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5" name="Footer Placeholder 4">
            <a:extLst>
              <a:ext uri="{FF2B5EF4-FFF2-40B4-BE49-F238E27FC236}">
                <a16:creationId xmlns:a16="http://schemas.microsoft.com/office/drawing/2014/main" id="{C09A0CDC-BEAC-884A-B201-ACB097C77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9AA6E-2F48-FD40-9AAD-F175C67227D2}"/>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289339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EF89-6F09-1F42-8188-AF27DAB2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B618B1-C803-C44B-8AF7-A3DABA864F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1AD03A-DA17-E442-B0F9-12710D30D7AD}"/>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5" name="Footer Placeholder 4">
            <a:extLst>
              <a:ext uri="{FF2B5EF4-FFF2-40B4-BE49-F238E27FC236}">
                <a16:creationId xmlns:a16="http://schemas.microsoft.com/office/drawing/2014/main" id="{B0C0BD12-8FB2-FC44-9E2E-FD9A3D40D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45DB9-B9F4-6142-81B8-AC2B4A707398}"/>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179897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EF06-29CC-764A-B4FD-AEE81326C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CE89BD-6504-4845-B580-69B1A1EC5A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05E788-1DF0-8642-87D6-D8C8AC4683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0DBC65-643A-BF46-A335-448BE9284C89}"/>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6" name="Footer Placeholder 5">
            <a:extLst>
              <a:ext uri="{FF2B5EF4-FFF2-40B4-BE49-F238E27FC236}">
                <a16:creationId xmlns:a16="http://schemas.microsoft.com/office/drawing/2014/main" id="{828813DA-D03F-1E4B-8FD8-FD609764A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3AB21-C9B1-7C44-94E0-EAA732787A4C}"/>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300594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55BA-78F5-D442-BBBC-5B7813D280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2244A3-8173-AE4F-A82B-5B12F3F70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08342-7BD6-2344-B0DF-CC350BBBF0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72717E-A4D4-CD43-BE40-0B6875BB0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BA6B12-6A87-6842-949B-D3F3A31EF6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3F4AC2-90F0-9F42-9EF5-E140E98DE2E1}"/>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8" name="Footer Placeholder 7">
            <a:extLst>
              <a:ext uri="{FF2B5EF4-FFF2-40B4-BE49-F238E27FC236}">
                <a16:creationId xmlns:a16="http://schemas.microsoft.com/office/drawing/2014/main" id="{FAF84E62-A370-2A45-A96B-4EC30D92A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225DDE-2D4A-6548-B04A-FB18AA700C9A}"/>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259972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581C-EDE9-8C4A-B4A1-942E8FFD3F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CABA31-9E0B-2E48-979A-F7FADFB85C32}"/>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4" name="Footer Placeholder 3">
            <a:extLst>
              <a:ext uri="{FF2B5EF4-FFF2-40B4-BE49-F238E27FC236}">
                <a16:creationId xmlns:a16="http://schemas.microsoft.com/office/drawing/2014/main" id="{3FB6C8EE-16FF-5440-8E7D-CF8A8B5E0D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31CEF3-B2ED-694B-BBF8-6640DA05C3E4}"/>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254263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4C8E7-5268-6B45-9EF2-07C456D8A7DE}"/>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3" name="Footer Placeholder 2">
            <a:extLst>
              <a:ext uri="{FF2B5EF4-FFF2-40B4-BE49-F238E27FC236}">
                <a16:creationId xmlns:a16="http://schemas.microsoft.com/office/drawing/2014/main" id="{1F16D545-3A92-F646-AD4D-6AD931ED7D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C0F1A7-BA4D-1E4D-9AAB-2E8C049526AA}"/>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334380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4E3E-5DCF-884B-93E3-62194CC1F2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D1A395-E045-1D43-BB6D-892F2EC61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7541A-DC01-6947-B24C-ACF5BD1CD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22310-DF36-5640-BA07-48B4403C82D0}"/>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6" name="Footer Placeholder 5">
            <a:extLst>
              <a:ext uri="{FF2B5EF4-FFF2-40B4-BE49-F238E27FC236}">
                <a16:creationId xmlns:a16="http://schemas.microsoft.com/office/drawing/2014/main" id="{86140257-55A7-2642-A891-3A7CBBA4E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80987-342F-7C49-9293-09F22E1BC813}"/>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42012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0766-6EFA-DC43-9A71-F790173C2B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90C18-65ED-9D4E-AC25-DBB32D63C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B36F5A-A2A5-204E-B0DA-52AB46B95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BCC56A-FDBD-174D-AF42-0B221DD2598C}"/>
              </a:ext>
            </a:extLst>
          </p:cNvPr>
          <p:cNvSpPr>
            <a:spLocks noGrp="1"/>
          </p:cNvSpPr>
          <p:nvPr>
            <p:ph type="dt" sz="half" idx="10"/>
          </p:nvPr>
        </p:nvSpPr>
        <p:spPr/>
        <p:txBody>
          <a:bodyPr/>
          <a:lstStyle/>
          <a:p>
            <a:fld id="{A083F747-F6DC-AF49-8BF2-C528C16D3303}" type="datetimeFigureOut">
              <a:rPr lang="en-US" smtClean="0"/>
              <a:t>4/10/22</a:t>
            </a:fld>
            <a:endParaRPr lang="en-US"/>
          </a:p>
        </p:txBody>
      </p:sp>
      <p:sp>
        <p:nvSpPr>
          <p:cNvPr id="6" name="Footer Placeholder 5">
            <a:extLst>
              <a:ext uri="{FF2B5EF4-FFF2-40B4-BE49-F238E27FC236}">
                <a16:creationId xmlns:a16="http://schemas.microsoft.com/office/drawing/2014/main" id="{1CDE0897-803F-8840-8146-D54A6ED5D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555FA2-7C60-B840-A661-38C7A0844CE1}"/>
              </a:ext>
            </a:extLst>
          </p:cNvPr>
          <p:cNvSpPr>
            <a:spLocks noGrp="1"/>
          </p:cNvSpPr>
          <p:nvPr>
            <p:ph type="sldNum" sz="quarter" idx="12"/>
          </p:nvPr>
        </p:nvSpPr>
        <p:spPr/>
        <p:txBody>
          <a:bodyPr/>
          <a:lstStyle/>
          <a:p>
            <a:fld id="{5095358E-E36C-754A-894D-73B27AEA3FA1}" type="slidenum">
              <a:rPr lang="en-US" smtClean="0"/>
              <a:t>‹#›</a:t>
            </a:fld>
            <a:endParaRPr lang="en-US"/>
          </a:p>
        </p:txBody>
      </p:sp>
    </p:spTree>
    <p:extLst>
      <p:ext uri="{BB962C8B-B14F-4D97-AF65-F5344CB8AC3E}">
        <p14:creationId xmlns:p14="http://schemas.microsoft.com/office/powerpoint/2010/main" val="32040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12A3D-6521-A543-A722-7F89FAAC1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B23353-3F66-424B-9DFF-EEEE30D41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9BE81-9944-6F4C-9061-D3D9FD325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3F747-F6DC-AF49-8BF2-C528C16D3303}" type="datetimeFigureOut">
              <a:rPr lang="en-US" smtClean="0"/>
              <a:t>4/10/22</a:t>
            </a:fld>
            <a:endParaRPr lang="en-US"/>
          </a:p>
        </p:txBody>
      </p:sp>
      <p:sp>
        <p:nvSpPr>
          <p:cNvPr id="5" name="Footer Placeholder 4">
            <a:extLst>
              <a:ext uri="{FF2B5EF4-FFF2-40B4-BE49-F238E27FC236}">
                <a16:creationId xmlns:a16="http://schemas.microsoft.com/office/drawing/2014/main" id="{364A5992-E098-EF49-9246-0D378C9C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D84573-7181-F34A-88FF-AC997C4C3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5358E-E36C-754A-894D-73B27AEA3FA1}" type="slidenum">
              <a:rPr lang="en-US" smtClean="0"/>
              <a:t>‹#›</a:t>
            </a:fld>
            <a:endParaRPr lang="en-US"/>
          </a:p>
        </p:txBody>
      </p:sp>
    </p:spTree>
    <p:extLst>
      <p:ext uri="{BB962C8B-B14F-4D97-AF65-F5344CB8AC3E}">
        <p14:creationId xmlns:p14="http://schemas.microsoft.com/office/powerpoint/2010/main" val="374896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6"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KARNS CHURCH OF CHRIST">
            <a:extLst>
              <a:ext uri="{FF2B5EF4-FFF2-40B4-BE49-F238E27FC236}">
                <a16:creationId xmlns:a16="http://schemas.microsoft.com/office/drawing/2014/main" id="{E61E05BB-8439-7746-91C5-E232F83451A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5889" t="9091" r="13303"/>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4B93DA-D7E5-704F-9C70-712DF3148F18}"/>
              </a:ext>
            </a:extLst>
          </p:cNvPr>
          <p:cNvSpPr>
            <a:spLocks noGrp="1"/>
          </p:cNvSpPr>
          <p:nvPr>
            <p:ph type="ctrTitle"/>
          </p:nvPr>
        </p:nvSpPr>
        <p:spPr>
          <a:xfrm>
            <a:off x="404553" y="3091928"/>
            <a:ext cx="9078562" cy="2387600"/>
          </a:xfrm>
        </p:spPr>
        <p:txBody>
          <a:bodyPr>
            <a:normAutofit/>
          </a:bodyPr>
          <a:lstStyle/>
          <a:p>
            <a:pPr algn="l"/>
            <a:r>
              <a:rPr lang="en-US" sz="7200" dirty="0"/>
              <a:t>Why we </a:t>
            </a:r>
            <a:r>
              <a:rPr lang="en-US" sz="7200" b="1" dirty="0"/>
              <a:t>sing</a:t>
            </a:r>
            <a:r>
              <a:rPr lang="en-US" sz="7200" dirty="0"/>
              <a:t> in church</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A0A6DD8-3516-DC4C-AA1D-071A15069BFA}"/>
              </a:ext>
            </a:extLst>
          </p:cNvPr>
          <p:cNvSpPr>
            <a:spLocks noGrp="1"/>
          </p:cNvSpPr>
          <p:nvPr>
            <p:ph type="subTitle" idx="1"/>
          </p:nvPr>
        </p:nvSpPr>
        <p:spPr>
          <a:xfrm>
            <a:off x="404553" y="5624945"/>
            <a:ext cx="9078562" cy="592975"/>
          </a:xfrm>
        </p:spPr>
        <p:txBody>
          <a:bodyPr anchor="ctr">
            <a:normAutofit/>
          </a:bodyPr>
          <a:lstStyle/>
          <a:p>
            <a:pPr algn="l"/>
            <a:r>
              <a:rPr lang="en-US" sz="2800" dirty="0"/>
              <a:t>A biblical and historical look at a cappella worship</a:t>
            </a:r>
          </a:p>
        </p:txBody>
      </p:sp>
    </p:spTree>
    <p:extLst>
      <p:ext uri="{BB962C8B-B14F-4D97-AF65-F5344CB8AC3E}">
        <p14:creationId xmlns:p14="http://schemas.microsoft.com/office/powerpoint/2010/main" val="21532844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D90D-33D4-0949-8FF5-B56805B5515B}"/>
              </a:ext>
            </a:extLst>
          </p:cNvPr>
          <p:cNvSpPr>
            <a:spLocks noGrp="1"/>
          </p:cNvSpPr>
          <p:nvPr>
            <p:ph type="title"/>
          </p:nvPr>
        </p:nvSpPr>
        <p:spPr>
          <a:xfrm>
            <a:off x="4965430" y="629268"/>
            <a:ext cx="6586491" cy="1286160"/>
          </a:xfrm>
        </p:spPr>
        <p:txBody>
          <a:bodyPr anchor="b">
            <a:normAutofit/>
          </a:bodyPr>
          <a:lstStyle/>
          <a:p>
            <a:r>
              <a:rPr lang="en-US" dirty="0"/>
              <a:t>New Testament</a:t>
            </a:r>
          </a:p>
        </p:txBody>
      </p:sp>
      <p:sp>
        <p:nvSpPr>
          <p:cNvPr id="4" name="Rectangle 3">
            <a:extLst>
              <a:ext uri="{FF2B5EF4-FFF2-40B4-BE49-F238E27FC236}">
                <a16:creationId xmlns:a16="http://schemas.microsoft.com/office/drawing/2014/main" id="{3DC9F29D-75D1-E745-9A85-58BBDB735A77}"/>
              </a:ext>
            </a:extLst>
          </p:cNvPr>
          <p:cNvSpPr/>
          <p:nvPr/>
        </p:nvSpPr>
        <p:spPr>
          <a:xfrm>
            <a:off x="187" y="0"/>
            <a:ext cx="4446738" cy="6858000"/>
          </a:xfrm>
          <a:prstGeom prst="rect">
            <a:avLst/>
          </a:prstGeom>
          <a:solidFill>
            <a:srgbClr val="120E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1AB2135-7FEB-4F4B-A315-EDD95F4039BD}"/>
              </a:ext>
            </a:extLst>
          </p:cNvPr>
          <p:cNvSpPr>
            <a:spLocks noGrp="1"/>
          </p:cNvSpPr>
          <p:nvPr>
            <p:ph idx="1"/>
          </p:nvPr>
        </p:nvSpPr>
        <p:spPr>
          <a:xfrm>
            <a:off x="4965431" y="2218774"/>
            <a:ext cx="6787298" cy="4005046"/>
          </a:xfrm>
        </p:spPr>
        <p:txBody>
          <a:bodyPr>
            <a:normAutofit/>
          </a:bodyPr>
          <a:lstStyle/>
          <a:p>
            <a:r>
              <a:rPr lang="en-US" sz="3200" dirty="0"/>
              <a:t>Linked to </a:t>
            </a:r>
            <a:r>
              <a:rPr lang="en-US" sz="3200" b="1" dirty="0"/>
              <a:t>mourning death</a:t>
            </a:r>
            <a:r>
              <a:rPr lang="en-US" sz="3200" dirty="0"/>
              <a:t>. </a:t>
            </a:r>
            <a:r>
              <a:rPr lang="en-US" sz="3200" dirty="0">
                <a:solidFill>
                  <a:srgbClr val="C00000"/>
                </a:solidFill>
              </a:rPr>
              <a:t>Matt 9:23</a:t>
            </a:r>
          </a:p>
          <a:p>
            <a:r>
              <a:rPr lang="en-US" sz="3200" dirty="0"/>
              <a:t>Linked to </a:t>
            </a:r>
            <a:r>
              <a:rPr lang="en-US" sz="3200" b="1" dirty="0"/>
              <a:t>heavenly worship</a:t>
            </a:r>
            <a:r>
              <a:rPr lang="en-US" sz="3200" dirty="0"/>
              <a:t>. </a:t>
            </a:r>
          </a:p>
          <a:p>
            <a:pPr lvl="1"/>
            <a:r>
              <a:rPr lang="en-US" dirty="0"/>
              <a:t>Use of harps singing “a new song”. </a:t>
            </a:r>
            <a:r>
              <a:rPr lang="en-US" dirty="0">
                <a:solidFill>
                  <a:srgbClr val="C00000"/>
                </a:solidFill>
              </a:rPr>
              <a:t>Rev 5:8-9; Rev 14:2-3</a:t>
            </a:r>
          </a:p>
          <a:p>
            <a:pPr lvl="1"/>
            <a:r>
              <a:rPr lang="en-US" dirty="0"/>
              <a:t>Celebration of victory. </a:t>
            </a:r>
            <a:r>
              <a:rPr lang="en-US" dirty="0">
                <a:solidFill>
                  <a:srgbClr val="C00000"/>
                </a:solidFill>
              </a:rPr>
              <a:t>Rev 15:2</a:t>
            </a:r>
          </a:p>
          <a:p>
            <a:pPr lvl="1"/>
            <a:endParaRPr lang="en-US" dirty="0"/>
          </a:p>
        </p:txBody>
      </p:sp>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9AA79"/>
            </a:solidFill>
          </a:ln>
        </p:spPr>
        <p:style>
          <a:lnRef idx="1">
            <a:schemeClr val="accent1"/>
          </a:lnRef>
          <a:fillRef idx="0">
            <a:schemeClr val="accent1"/>
          </a:fillRef>
          <a:effectRef idx="0">
            <a:schemeClr val="accent1"/>
          </a:effectRef>
          <a:fontRef idx="minor">
            <a:schemeClr val="tx1"/>
          </a:fontRef>
        </p:style>
      </p:cxnSp>
      <p:pic>
        <p:nvPicPr>
          <p:cNvPr id="12290" name="Picture 2" descr="Stone Age Flutes Found in Germany Offer Clues to Early Music - The New York  Times">
            <a:extLst>
              <a:ext uri="{FF2B5EF4-FFF2-40B4-BE49-F238E27FC236}">
                <a16:creationId xmlns:a16="http://schemas.microsoft.com/office/drawing/2014/main" id="{757D382E-D70C-4F40-9E2D-346ABDBC9181}"/>
              </a:ext>
            </a:extLst>
          </p:cNvPr>
          <p:cNvPicPr>
            <a:picLocks noChangeAspect="1" noChangeArrowheads="1"/>
          </p:cNvPicPr>
          <p:nvPr/>
        </p:nvPicPr>
        <p:blipFill rotWithShape="1">
          <a:blip r:embed="rId2">
            <a:clrChange>
              <a:clrFrom>
                <a:srgbClr val="0E0C0D"/>
              </a:clrFrom>
              <a:clrTo>
                <a:srgbClr val="0E0C0D">
                  <a:alpha val="0"/>
                </a:srgbClr>
              </a:clrTo>
            </a:clrChange>
            <a:extLst>
              <a:ext uri="{28A0092B-C50C-407E-A947-70E740481C1C}">
                <a14:useLocalDpi xmlns:a14="http://schemas.microsoft.com/office/drawing/2010/main" val="0"/>
              </a:ext>
            </a:extLst>
          </a:blip>
          <a:srcRect l="6936" t="1741" r="6789" b="2330"/>
          <a:stretch/>
        </p:blipFill>
        <p:spPr bwMode="auto">
          <a:xfrm>
            <a:off x="1210236" y="510988"/>
            <a:ext cx="1775012" cy="609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6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BD90D-33D4-0949-8FF5-B56805B5515B}"/>
              </a:ext>
            </a:extLst>
          </p:cNvPr>
          <p:cNvSpPr>
            <a:spLocks noGrp="1"/>
          </p:cNvSpPr>
          <p:nvPr>
            <p:ph type="title"/>
          </p:nvPr>
        </p:nvSpPr>
        <p:spPr>
          <a:xfrm>
            <a:off x="309283" y="325369"/>
            <a:ext cx="5000894" cy="1956841"/>
          </a:xfrm>
        </p:spPr>
        <p:txBody>
          <a:bodyPr anchor="b">
            <a:normAutofit/>
          </a:bodyPr>
          <a:lstStyle/>
          <a:p>
            <a:r>
              <a:rPr lang="en-US" sz="4200" dirty="0" err="1">
                <a:highlight>
                  <a:srgbClr val="FFFF00"/>
                </a:highlight>
              </a:rPr>
              <a:t>Psallo</a:t>
            </a:r>
            <a:r>
              <a:rPr lang="en-US" sz="4200" dirty="0"/>
              <a:t>: </a:t>
            </a:r>
            <a:br>
              <a:rPr lang="en-US" sz="4200" dirty="0"/>
            </a:br>
            <a:r>
              <a:rPr lang="en-US" sz="4200" dirty="0"/>
              <a:t>in the New Testament</a:t>
            </a:r>
          </a:p>
        </p:txBody>
      </p:sp>
      <p:sp>
        <p:nvSpPr>
          <p:cNvPr id="7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B2135-7FEB-4F4B-A315-EDD95F4039BD}"/>
              </a:ext>
            </a:extLst>
          </p:cNvPr>
          <p:cNvSpPr>
            <a:spLocks noGrp="1"/>
          </p:cNvSpPr>
          <p:nvPr>
            <p:ph idx="1"/>
          </p:nvPr>
        </p:nvSpPr>
        <p:spPr>
          <a:xfrm>
            <a:off x="309282" y="2872898"/>
            <a:ext cx="4699400" cy="3837183"/>
          </a:xfrm>
        </p:spPr>
        <p:txBody>
          <a:bodyPr>
            <a:normAutofit/>
          </a:bodyPr>
          <a:lstStyle/>
          <a:p>
            <a:r>
              <a:rPr lang="en-US" sz="3200" dirty="0"/>
              <a:t>Exclusively referred to as “sing”. </a:t>
            </a:r>
            <a:r>
              <a:rPr lang="en-US" sz="2800" b="1" dirty="0">
                <a:solidFill>
                  <a:srgbClr val="C00000"/>
                </a:solidFill>
              </a:rPr>
              <a:t>Rom 15:9</a:t>
            </a:r>
            <a:r>
              <a:rPr lang="en-US" sz="2800" dirty="0">
                <a:solidFill>
                  <a:srgbClr val="C00000"/>
                </a:solidFill>
              </a:rPr>
              <a:t>; </a:t>
            </a:r>
            <a:br>
              <a:rPr lang="en-US" sz="2800" dirty="0">
                <a:solidFill>
                  <a:srgbClr val="C00000"/>
                </a:solidFill>
              </a:rPr>
            </a:br>
            <a:r>
              <a:rPr lang="en-US" sz="2800" dirty="0">
                <a:solidFill>
                  <a:srgbClr val="C00000"/>
                </a:solidFill>
              </a:rPr>
              <a:t>1 Cor 14:15; Jas 5:13</a:t>
            </a:r>
          </a:p>
          <a:p>
            <a:r>
              <a:rPr lang="en-US" sz="3200" dirty="0"/>
              <a:t>“Making melody” may connote ”play” (of the heart) but tied to singing. </a:t>
            </a:r>
            <a:r>
              <a:rPr lang="en-US" sz="3200" dirty="0">
                <a:solidFill>
                  <a:srgbClr val="C00000"/>
                </a:solidFill>
              </a:rPr>
              <a:t>Eph 5:19 </a:t>
            </a:r>
            <a:br>
              <a:rPr lang="en-US" sz="3200" dirty="0">
                <a:solidFill>
                  <a:srgbClr val="C00000"/>
                </a:solidFill>
              </a:rPr>
            </a:br>
            <a:r>
              <a:rPr lang="en-US" sz="3200" dirty="0">
                <a:solidFill>
                  <a:srgbClr val="C00000"/>
                </a:solidFill>
              </a:rPr>
              <a:t>(Col 3:16-17)</a:t>
            </a:r>
          </a:p>
        </p:txBody>
      </p:sp>
      <p:pic>
        <p:nvPicPr>
          <p:cNvPr id="4098" name="Picture 2">
            <a:extLst>
              <a:ext uri="{FF2B5EF4-FFF2-40B4-BE49-F238E27FC236}">
                <a16:creationId xmlns:a16="http://schemas.microsoft.com/office/drawing/2014/main" id="{ED43AF79-36DB-8048-800C-A379CAEADAA5}"/>
              </a:ext>
            </a:extLst>
          </p:cNvPr>
          <p:cNvPicPr>
            <a:picLocks noChangeAspect="1" noChangeArrowheads="1"/>
          </p:cNvPicPr>
          <p:nvPr/>
        </p:nvPicPr>
        <p:blipFill>
          <a:blip r:embed="rId3"/>
          <a:srcRect l="34" r="3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5731ED-EA4A-6044-8BF7-BC6A9C16FFE8}"/>
              </a:ext>
            </a:extLst>
          </p:cNvPr>
          <p:cNvSpPr txBox="1"/>
          <p:nvPr/>
        </p:nvSpPr>
        <p:spPr>
          <a:xfrm>
            <a:off x="6589059" y="1382286"/>
            <a:ext cx="5123330" cy="4031873"/>
          </a:xfrm>
          <a:prstGeom prst="rect">
            <a:avLst/>
          </a:prstGeom>
          <a:noFill/>
        </p:spPr>
        <p:txBody>
          <a:bodyPr wrap="square" rtlCol="0">
            <a:spAutoFit/>
          </a:bodyPr>
          <a:lstStyle/>
          <a:p>
            <a:pPr algn="ctr"/>
            <a:r>
              <a:rPr lang="en-US" sz="4400" dirty="0">
                <a:solidFill>
                  <a:schemeClr val="bg1"/>
                </a:solidFill>
              </a:rPr>
              <a:t>Romans 15:9</a:t>
            </a:r>
          </a:p>
          <a:p>
            <a:endParaRPr lang="en-US" dirty="0">
              <a:solidFill>
                <a:schemeClr val="bg1"/>
              </a:solidFill>
            </a:endParaRPr>
          </a:p>
          <a:p>
            <a:r>
              <a:rPr lang="en-US" sz="4000" dirty="0">
                <a:solidFill>
                  <a:schemeClr val="bg1"/>
                </a:solidFill>
              </a:rPr>
              <a:t>“</a:t>
            </a:r>
            <a:r>
              <a:rPr lang="en-US" sz="3200" dirty="0">
                <a:solidFill>
                  <a:schemeClr val="bg1"/>
                </a:solidFill>
              </a:rPr>
              <a:t>…“For this reason I will confess to You among the Gentiles, and </a:t>
            </a:r>
            <a:r>
              <a:rPr lang="en-US" sz="3200" dirty="0">
                <a:solidFill>
                  <a:srgbClr val="FFFF00"/>
                </a:solidFill>
              </a:rPr>
              <a:t>sing</a:t>
            </a:r>
            <a:r>
              <a:rPr lang="en-US" sz="3200" dirty="0">
                <a:solidFill>
                  <a:schemeClr val="bg1"/>
                </a:solidFill>
              </a:rPr>
              <a:t> to Your name.”</a:t>
            </a:r>
          </a:p>
          <a:p>
            <a:endParaRPr lang="en-US" sz="4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61096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BD90D-33D4-0949-8FF5-B56805B5515B}"/>
              </a:ext>
            </a:extLst>
          </p:cNvPr>
          <p:cNvSpPr>
            <a:spLocks noGrp="1"/>
          </p:cNvSpPr>
          <p:nvPr>
            <p:ph type="title"/>
          </p:nvPr>
        </p:nvSpPr>
        <p:spPr>
          <a:xfrm>
            <a:off x="309283" y="325369"/>
            <a:ext cx="5000894" cy="1956841"/>
          </a:xfrm>
        </p:spPr>
        <p:txBody>
          <a:bodyPr anchor="b">
            <a:normAutofit/>
          </a:bodyPr>
          <a:lstStyle/>
          <a:p>
            <a:r>
              <a:rPr lang="en-US" sz="4200" dirty="0" err="1">
                <a:highlight>
                  <a:srgbClr val="FFFF00"/>
                </a:highlight>
              </a:rPr>
              <a:t>Psallo</a:t>
            </a:r>
            <a:r>
              <a:rPr lang="en-US" sz="4200" dirty="0"/>
              <a:t>: </a:t>
            </a:r>
            <a:br>
              <a:rPr lang="en-US" sz="4200" dirty="0"/>
            </a:br>
            <a:r>
              <a:rPr lang="en-US" sz="4200" dirty="0"/>
              <a:t>in the New Testament</a:t>
            </a:r>
          </a:p>
        </p:txBody>
      </p:sp>
      <p:sp>
        <p:nvSpPr>
          <p:cNvPr id="7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B2135-7FEB-4F4B-A315-EDD95F4039BD}"/>
              </a:ext>
            </a:extLst>
          </p:cNvPr>
          <p:cNvSpPr>
            <a:spLocks noGrp="1"/>
          </p:cNvSpPr>
          <p:nvPr>
            <p:ph idx="1"/>
          </p:nvPr>
        </p:nvSpPr>
        <p:spPr>
          <a:xfrm>
            <a:off x="309282" y="2872898"/>
            <a:ext cx="4699400" cy="3837183"/>
          </a:xfrm>
        </p:spPr>
        <p:txBody>
          <a:bodyPr>
            <a:normAutofit/>
          </a:bodyPr>
          <a:lstStyle/>
          <a:p>
            <a:r>
              <a:rPr lang="en-US" sz="3200" dirty="0"/>
              <a:t>Exclusively referred to as “sing”. </a:t>
            </a:r>
            <a:r>
              <a:rPr lang="en-US" sz="2800" dirty="0">
                <a:solidFill>
                  <a:srgbClr val="C00000"/>
                </a:solidFill>
              </a:rPr>
              <a:t>Rom 15:9; </a:t>
            </a:r>
            <a:br>
              <a:rPr lang="en-US" sz="2800" dirty="0">
                <a:solidFill>
                  <a:srgbClr val="C00000"/>
                </a:solidFill>
              </a:rPr>
            </a:br>
            <a:r>
              <a:rPr lang="en-US" sz="2800" b="1" dirty="0">
                <a:solidFill>
                  <a:srgbClr val="C00000"/>
                </a:solidFill>
              </a:rPr>
              <a:t>1 Cor 14:15</a:t>
            </a:r>
            <a:r>
              <a:rPr lang="en-US" sz="2800" dirty="0">
                <a:solidFill>
                  <a:srgbClr val="C00000"/>
                </a:solidFill>
              </a:rPr>
              <a:t>; Jas 5:13</a:t>
            </a:r>
          </a:p>
          <a:p>
            <a:r>
              <a:rPr lang="en-US" sz="3200" dirty="0"/>
              <a:t>“Making melody” may connote ”play” (of the heart) but tied to singing. </a:t>
            </a:r>
            <a:r>
              <a:rPr lang="en-US" sz="3200" dirty="0">
                <a:solidFill>
                  <a:srgbClr val="C00000"/>
                </a:solidFill>
              </a:rPr>
              <a:t>Eph 5:19 </a:t>
            </a:r>
            <a:br>
              <a:rPr lang="en-US" sz="3200" dirty="0">
                <a:solidFill>
                  <a:srgbClr val="C00000"/>
                </a:solidFill>
              </a:rPr>
            </a:br>
            <a:r>
              <a:rPr lang="en-US" sz="3200" dirty="0">
                <a:solidFill>
                  <a:srgbClr val="C00000"/>
                </a:solidFill>
              </a:rPr>
              <a:t>(Col 3:16-17)</a:t>
            </a:r>
          </a:p>
        </p:txBody>
      </p:sp>
      <p:pic>
        <p:nvPicPr>
          <p:cNvPr id="4098" name="Picture 2">
            <a:extLst>
              <a:ext uri="{FF2B5EF4-FFF2-40B4-BE49-F238E27FC236}">
                <a16:creationId xmlns:a16="http://schemas.microsoft.com/office/drawing/2014/main" id="{ED43AF79-36DB-8048-800C-A379CAEADAA5}"/>
              </a:ext>
            </a:extLst>
          </p:cNvPr>
          <p:cNvPicPr>
            <a:picLocks noChangeAspect="1" noChangeArrowheads="1"/>
          </p:cNvPicPr>
          <p:nvPr/>
        </p:nvPicPr>
        <p:blipFill>
          <a:blip r:embed="rId3"/>
          <a:srcRect l="34" r="3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5731ED-EA4A-6044-8BF7-BC6A9C16FFE8}"/>
              </a:ext>
            </a:extLst>
          </p:cNvPr>
          <p:cNvSpPr txBox="1"/>
          <p:nvPr/>
        </p:nvSpPr>
        <p:spPr>
          <a:xfrm>
            <a:off x="6589059" y="1382286"/>
            <a:ext cx="5123330" cy="5509200"/>
          </a:xfrm>
          <a:prstGeom prst="rect">
            <a:avLst/>
          </a:prstGeom>
          <a:noFill/>
        </p:spPr>
        <p:txBody>
          <a:bodyPr wrap="square" rtlCol="0">
            <a:spAutoFit/>
          </a:bodyPr>
          <a:lstStyle/>
          <a:p>
            <a:pPr algn="ctr"/>
            <a:r>
              <a:rPr lang="en-US" sz="4400" dirty="0">
                <a:solidFill>
                  <a:schemeClr val="bg1"/>
                </a:solidFill>
              </a:rPr>
              <a:t>1 Corinthians 14:15</a:t>
            </a:r>
          </a:p>
          <a:p>
            <a:endParaRPr lang="en-US" dirty="0">
              <a:solidFill>
                <a:schemeClr val="bg1"/>
              </a:solidFill>
            </a:endParaRPr>
          </a:p>
          <a:p>
            <a:r>
              <a:rPr lang="en-US" sz="3200" dirty="0">
                <a:solidFill>
                  <a:schemeClr val="bg1"/>
                </a:solidFill>
              </a:rPr>
              <a:t>“</a:t>
            </a:r>
            <a:r>
              <a:rPr lang="en-US" sz="3200" dirty="0">
                <a:solidFill>
                  <a:schemeClr val="bg1"/>
                </a:solidFill>
                <a:latin typeface="Helvetica" pitchFamily="2" charset="0"/>
              </a:rPr>
              <a:t>What is the conclusion then? I will pray with the spirit, and I will also pray with the understanding. I will </a:t>
            </a:r>
            <a:r>
              <a:rPr lang="en-US" sz="3200" dirty="0">
                <a:solidFill>
                  <a:srgbClr val="FFFF00"/>
                </a:solidFill>
                <a:latin typeface="Helvetica" pitchFamily="2" charset="0"/>
              </a:rPr>
              <a:t>sing</a:t>
            </a:r>
            <a:r>
              <a:rPr lang="en-US" sz="3200" dirty="0">
                <a:solidFill>
                  <a:schemeClr val="bg1"/>
                </a:solidFill>
                <a:latin typeface="Helvetica" pitchFamily="2" charset="0"/>
              </a:rPr>
              <a:t> with the spirit, and I will also </a:t>
            </a:r>
            <a:r>
              <a:rPr lang="en-US" sz="3200" dirty="0">
                <a:solidFill>
                  <a:srgbClr val="FFFF00"/>
                </a:solidFill>
                <a:latin typeface="Helvetica" pitchFamily="2" charset="0"/>
              </a:rPr>
              <a:t>sing</a:t>
            </a:r>
            <a:r>
              <a:rPr lang="en-US" sz="3200" dirty="0">
                <a:solidFill>
                  <a:schemeClr val="bg1"/>
                </a:solidFill>
                <a:latin typeface="Helvetica" pitchFamily="2" charset="0"/>
              </a:rPr>
              <a:t> with the understanding.</a:t>
            </a:r>
            <a:r>
              <a:rPr lang="en-US" sz="3200" dirty="0">
                <a:solidFill>
                  <a:schemeClr val="bg1"/>
                </a:solidFill>
              </a:rPr>
              <a:t>”</a:t>
            </a:r>
          </a:p>
          <a:p>
            <a:endParaRPr lang="en-US" sz="4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6600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BD90D-33D4-0949-8FF5-B56805B5515B}"/>
              </a:ext>
            </a:extLst>
          </p:cNvPr>
          <p:cNvSpPr>
            <a:spLocks noGrp="1"/>
          </p:cNvSpPr>
          <p:nvPr>
            <p:ph type="title"/>
          </p:nvPr>
        </p:nvSpPr>
        <p:spPr>
          <a:xfrm>
            <a:off x="309283" y="325369"/>
            <a:ext cx="5000894" cy="1956841"/>
          </a:xfrm>
        </p:spPr>
        <p:txBody>
          <a:bodyPr anchor="b">
            <a:normAutofit/>
          </a:bodyPr>
          <a:lstStyle/>
          <a:p>
            <a:r>
              <a:rPr lang="en-US" sz="4200" dirty="0" err="1">
                <a:highlight>
                  <a:srgbClr val="FFFF00"/>
                </a:highlight>
              </a:rPr>
              <a:t>Psallo</a:t>
            </a:r>
            <a:r>
              <a:rPr lang="en-US" sz="4200" dirty="0"/>
              <a:t>: </a:t>
            </a:r>
            <a:br>
              <a:rPr lang="en-US" sz="4200" dirty="0"/>
            </a:br>
            <a:r>
              <a:rPr lang="en-US" sz="4200" dirty="0"/>
              <a:t>in the New Testament</a:t>
            </a:r>
          </a:p>
        </p:txBody>
      </p:sp>
      <p:sp>
        <p:nvSpPr>
          <p:cNvPr id="7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B2135-7FEB-4F4B-A315-EDD95F4039BD}"/>
              </a:ext>
            </a:extLst>
          </p:cNvPr>
          <p:cNvSpPr>
            <a:spLocks noGrp="1"/>
          </p:cNvSpPr>
          <p:nvPr>
            <p:ph idx="1"/>
          </p:nvPr>
        </p:nvSpPr>
        <p:spPr>
          <a:xfrm>
            <a:off x="309282" y="2872898"/>
            <a:ext cx="4699400" cy="3837183"/>
          </a:xfrm>
        </p:spPr>
        <p:txBody>
          <a:bodyPr>
            <a:normAutofit/>
          </a:bodyPr>
          <a:lstStyle/>
          <a:p>
            <a:r>
              <a:rPr lang="en-US" sz="3200" dirty="0"/>
              <a:t>Exclusively referred to as “sing”. </a:t>
            </a:r>
            <a:r>
              <a:rPr lang="en-US" sz="2800" dirty="0">
                <a:solidFill>
                  <a:srgbClr val="C00000"/>
                </a:solidFill>
              </a:rPr>
              <a:t>Rom 15:9; </a:t>
            </a:r>
            <a:br>
              <a:rPr lang="en-US" sz="2800" dirty="0">
                <a:solidFill>
                  <a:srgbClr val="C00000"/>
                </a:solidFill>
              </a:rPr>
            </a:br>
            <a:r>
              <a:rPr lang="en-US" sz="2800" dirty="0">
                <a:solidFill>
                  <a:srgbClr val="C00000"/>
                </a:solidFill>
              </a:rPr>
              <a:t>1 Cor 14:15; </a:t>
            </a:r>
            <a:r>
              <a:rPr lang="en-US" sz="2800" b="1" dirty="0">
                <a:solidFill>
                  <a:srgbClr val="C00000"/>
                </a:solidFill>
              </a:rPr>
              <a:t>Jas 5:13</a:t>
            </a:r>
          </a:p>
          <a:p>
            <a:r>
              <a:rPr lang="en-US" sz="3200" dirty="0"/>
              <a:t>“Making melody” may connote ”play” (of the heart) but tied to singing. </a:t>
            </a:r>
            <a:r>
              <a:rPr lang="en-US" sz="3200" dirty="0">
                <a:solidFill>
                  <a:srgbClr val="C00000"/>
                </a:solidFill>
              </a:rPr>
              <a:t>Eph 5:19 </a:t>
            </a:r>
            <a:br>
              <a:rPr lang="en-US" sz="3200" dirty="0">
                <a:solidFill>
                  <a:srgbClr val="C00000"/>
                </a:solidFill>
              </a:rPr>
            </a:br>
            <a:r>
              <a:rPr lang="en-US" sz="3200" dirty="0">
                <a:solidFill>
                  <a:srgbClr val="C00000"/>
                </a:solidFill>
              </a:rPr>
              <a:t>(Col 3:16-17)</a:t>
            </a:r>
          </a:p>
        </p:txBody>
      </p:sp>
      <p:pic>
        <p:nvPicPr>
          <p:cNvPr id="4098" name="Picture 2">
            <a:extLst>
              <a:ext uri="{FF2B5EF4-FFF2-40B4-BE49-F238E27FC236}">
                <a16:creationId xmlns:a16="http://schemas.microsoft.com/office/drawing/2014/main" id="{ED43AF79-36DB-8048-800C-A379CAEADAA5}"/>
              </a:ext>
            </a:extLst>
          </p:cNvPr>
          <p:cNvPicPr>
            <a:picLocks noChangeAspect="1" noChangeArrowheads="1"/>
          </p:cNvPicPr>
          <p:nvPr/>
        </p:nvPicPr>
        <p:blipFill>
          <a:blip r:embed="rId3"/>
          <a:srcRect l="34" r="3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5731ED-EA4A-6044-8BF7-BC6A9C16FFE8}"/>
              </a:ext>
            </a:extLst>
          </p:cNvPr>
          <p:cNvSpPr txBox="1"/>
          <p:nvPr/>
        </p:nvSpPr>
        <p:spPr>
          <a:xfrm>
            <a:off x="6589059" y="1382286"/>
            <a:ext cx="5123330" cy="3908762"/>
          </a:xfrm>
          <a:prstGeom prst="rect">
            <a:avLst/>
          </a:prstGeom>
          <a:noFill/>
        </p:spPr>
        <p:txBody>
          <a:bodyPr wrap="square" rtlCol="0">
            <a:spAutoFit/>
          </a:bodyPr>
          <a:lstStyle/>
          <a:p>
            <a:pPr algn="ctr"/>
            <a:r>
              <a:rPr lang="en-US" sz="4400" dirty="0">
                <a:solidFill>
                  <a:schemeClr val="bg1"/>
                </a:solidFill>
              </a:rPr>
              <a:t>James 5:13</a:t>
            </a:r>
          </a:p>
          <a:p>
            <a:endParaRPr lang="en-US" dirty="0">
              <a:solidFill>
                <a:schemeClr val="bg1"/>
              </a:solidFill>
            </a:endParaRPr>
          </a:p>
          <a:p>
            <a:r>
              <a:rPr lang="en-US" sz="3200" dirty="0">
                <a:solidFill>
                  <a:schemeClr val="bg1"/>
                </a:solidFill>
              </a:rPr>
              <a:t>“</a:t>
            </a:r>
            <a:r>
              <a:rPr lang="en-US" sz="3200" dirty="0">
                <a:solidFill>
                  <a:schemeClr val="bg1"/>
                </a:solidFill>
                <a:latin typeface="Helvetica" pitchFamily="2" charset="0"/>
              </a:rPr>
              <a:t>Is anyone among you suffering? Let him pray. Is anyone cheerful. Let him </a:t>
            </a:r>
            <a:r>
              <a:rPr lang="en-US" sz="3200" dirty="0">
                <a:solidFill>
                  <a:srgbClr val="FFFF00"/>
                </a:solidFill>
                <a:latin typeface="Helvetica" pitchFamily="2" charset="0"/>
              </a:rPr>
              <a:t>sing</a:t>
            </a:r>
            <a:r>
              <a:rPr lang="en-US" sz="3200" dirty="0">
                <a:solidFill>
                  <a:schemeClr val="bg1"/>
                </a:solidFill>
                <a:latin typeface="Helvetica" pitchFamily="2" charset="0"/>
              </a:rPr>
              <a:t> </a:t>
            </a:r>
            <a:r>
              <a:rPr lang="en-US" sz="3200" dirty="0">
                <a:solidFill>
                  <a:srgbClr val="FFFF00"/>
                </a:solidFill>
                <a:latin typeface="Helvetica" pitchFamily="2" charset="0"/>
              </a:rPr>
              <a:t>psalms</a:t>
            </a:r>
            <a:r>
              <a:rPr lang="en-US" sz="3200" dirty="0">
                <a:solidFill>
                  <a:schemeClr val="bg1"/>
                </a:solidFill>
                <a:latin typeface="Helvetica" pitchFamily="2" charset="0"/>
              </a:rPr>
              <a:t>.</a:t>
            </a:r>
            <a:r>
              <a:rPr lang="en-US" sz="3200" dirty="0">
                <a:solidFill>
                  <a:schemeClr val="bg1"/>
                </a:solidFill>
              </a:rPr>
              <a:t>”</a:t>
            </a:r>
          </a:p>
          <a:p>
            <a:endParaRPr lang="en-US" sz="4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3737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BD90D-33D4-0949-8FF5-B56805B5515B}"/>
              </a:ext>
            </a:extLst>
          </p:cNvPr>
          <p:cNvSpPr>
            <a:spLocks noGrp="1"/>
          </p:cNvSpPr>
          <p:nvPr>
            <p:ph type="title"/>
          </p:nvPr>
        </p:nvSpPr>
        <p:spPr>
          <a:xfrm>
            <a:off x="309283" y="325369"/>
            <a:ext cx="5000894" cy="1956841"/>
          </a:xfrm>
        </p:spPr>
        <p:txBody>
          <a:bodyPr anchor="b">
            <a:normAutofit/>
          </a:bodyPr>
          <a:lstStyle/>
          <a:p>
            <a:r>
              <a:rPr lang="en-US" sz="4200" dirty="0" err="1">
                <a:highlight>
                  <a:srgbClr val="FFFF00"/>
                </a:highlight>
              </a:rPr>
              <a:t>Psallo</a:t>
            </a:r>
            <a:r>
              <a:rPr lang="en-US" sz="4200" dirty="0"/>
              <a:t>: </a:t>
            </a:r>
            <a:br>
              <a:rPr lang="en-US" sz="4200" dirty="0"/>
            </a:br>
            <a:r>
              <a:rPr lang="en-US" sz="4200" dirty="0"/>
              <a:t>in the New Testament</a:t>
            </a:r>
          </a:p>
        </p:txBody>
      </p:sp>
      <p:sp>
        <p:nvSpPr>
          <p:cNvPr id="7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B2135-7FEB-4F4B-A315-EDD95F4039BD}"/>
              </a:ext>
            </a:extLst>
          </p:cNvPr>
          <p:cNvSpPr>
            <a:spLocks noGrp="1"/>
          </p:cNvSpPr>
          <p:nvPr>
            <p:ph idx="1"/>
          </p:nvPr>
        </p:nvSpPr>
        <p:spPr>
          <a:xfrm>
            <a:off x="309282" y="2872898"/>
            <a:ext cx="4699400" cy="3837183"/>
          </a:xfrm>
        </p:spPr>
        <p:txBody>
          <a:bodyPr>
            <a:normAutofit/>
          </a:bodyPr>
          <a:lstStyle/>
          <a:p>
            <a:r>
              <a:rPr lang="en-US" sz="3200" dirty="0"/>
              <a:t>Exclusively referred to as “sing”. </a:t>
            </a:r>
            <a:r>
              <a:rPr lang="en-US" sz="2800" dirty="0">
                <a:solidFill>
                  <a:srgbClr val="C00000"/>
                </a:solidFill>
              </a:rPr>
              <a:t>Rom 15:9; </a:t>
            </a:r>
            <a:br>
              <a:rPr lang="en-US" sz="2800" dirty="0">
                <a:solidFill>
                  <a:srgbClr val="C00000"/>
                </a:solidFill>
              </a:rPr>
            </a:br>
            <a:r>
              <a:rPr lang="en-US" sz="2800" dirty="0">
                <a:solidFill>
                  <a:srgbClr val="C00000"/>
                </a:solidFill>
              </a:rPr>
              <a:t>1 Cor 14:15; Jas 5:13</a:t>
            </a:r>
          </a:p>
          <a:p>
            <a:r>
              <a:rPr lang="en-US" sz="3200" dirty="0"/>
              <a:t>“Making melody” may connote ”play” (of the heart) but tied to singing. </a:t>
            </a:r>
            <a:r>
              <a:rPr lang="en-US" sz="3200" dirty="0">
                <a:solidFill>
                  <a:srgbClr val="C00000"/>
                </a:solidFill>
              </a:rPr>
              <a:t>Eph 5:19 </a:t>
            </a:r>
            <a:br>
              <a:rPr lang="en-US" sz="3200" dirty="0">
                <a:solidFill>
                  <a:srgbClr val="C00000"/>
                </a:solidFill>
              </a:rPr>
            </a:br>
            <a:r>
              <a:rPr lang="en-US" sz="3200" dirty="0"/>
              <a:t>(Col 3:16-17)</a:t>
            </a:r>
          </a:p>
        </p:txBody>
      </p:sp>
      <p:pic>
        <p:nvPicPr>
          <p:cNvPr id="4098" name="Picture 2">
            <a:extLst>
              <a:ext uri="{FF2B5EF4-FFF2-40B4-BE49-F238E27FC236}">
                <a16:creationId xmlns:a16="http://schemas.microsoft.com/office/drawing/2014/main" id="{ED43AF79-36DB-8048-800C-A379CAEADAA5}"/>
              </a:ext>
            </a:extLst>
          </p:cNvPr>
          <p:cNvPicPr>
            <a:picLocks noChangeAspect="1" noChangeArrowheads="1"/>
          </p:cNvPicPr>
          <p:nvPr/>
        </p:nvPicPr>
        <p:blipFill>
          <a:blip r:embed="rId3"/>
          <a:srcRect l="34" r="3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5731ED-EA4A-6044-8BF7-BC6A9C16FFE8}"/>
              </a:ext>
            </a:extLst>
          </p:cNvPr>
          <p:cNvSpPr txBox="1"/>
          <p:nvPr/>
        </p:nvSpPr>
        <p:spPr>
          <a:xfrm>
            <a:off x="6428589" y="118263"/>
            <a:ext cx="5454127" cy="6771084"/>
          </a:xfrm>
          <a:prstGeom prst="rect">
            <a:avLst/>
          </a:prstGeom>
          <a:noFill/>
        </p:spPr>
        <p:txBody>
          <a:bodyPr wrap="square" rtlCol="0">
            <a:spAutoFit/>
          </a:bodyPr>
          <a:lstStyle/>
          <a:p>
            <a:pPr algn="ctr"/>
            <a:r>
              <a:rPr lang="en-US" sz="3600" dirty="0">
                <a:solidFill>
                  <a:schemeClr val="bg1"/>
                </a:solidFill>
              </a:rPr>
              <a:t>Ephesians 5:19</a:t>
            </a:r>
          </a:p>
          <a:p>
            <a:endParaRPr lang="en-US" dirty="0">
              <a:solidFill>
                <a:schemeClr val="bg1"/>
              </a:solidFill>
            </a:endParaRPr>
          </a:p>
          <a:p>
            <a:r>
              <a:rPr lang="en-US" sz="2800" dirty="0">
                <a:solidFill>
                  <a:schemeClr val="bg1"/>
                </a:solidFill>
              </a:rPr>
              <a:t>“…</a:t>
            </a:r>
            <a:r>
              <a:rPr lang="en-US" sz="2800" dirty="0">
                <a:solidFill>
                  <a:schemeClr val="bg1"/>
                </a:solidFill>
                <a:latin typeface="Helvetica" pitchFamily="2" charset="0"/>
              </a:rPr>
              <a:t>speaking to one another in psalms and hymns and spiritual songs, singing and </a:t>
            </a:r>
            <a:r>
              <a:rPr lang="en-US" sz="2800" dirty="0">
                <a:solidFill>
                  <a:srgbClr val="FFFF00"/>
                </a:solidFill>
                <a:latin typeface="Helvetica" pitchFamily="2" charset="0"/>
              </a:rPr>
              <a:t>making melody </a:t>
            </a:r>
            <a:r>
              <a:rPr lang="en-US" sz="2800" dirty="0">
                <a:solidFill>
                  <a:schemeClr val="bg1"/>
                </a:solidFill>
                <a:latin typeface="Helvetica" pitchFamily="2" charset="0"/>
              </a:rPr>
              <a:t>in your heart to the Lord,</a:t>
            </a:r>
            <a:r>
              <a:rPr lang="en-US" sz="2800" dirty="0">
                <a:solidFill>
                  <a:schemeClr val="bg1"/>
                </a:solidFill>
              </a:rPr>
              <a:t>”</a:t>
            </a:r>
          </a:p>
          <a:p>
            <a:endParaRPr lang="en-US" sz="3200" dirty="0">
              <a:solidFill>
                <a:schemeClr val="bg1"/>
              </a:solidFill>
            </a:endParaRPr>
          </a:p>
          <a:p>
            <a:pPr algn="ctr"/>
            <a:r>
              <a:rPr lang="en-US" sz="3200" dirty="0">
                <a:solidFill>
                  <a:schemeClr val="bg1"/>
                </a:solidFill>
              </a:rPr>
              <a:t>Colossians 3:16</a:t>
            </a:r>
          </a:p>
          <a:p>
            <a:r>
              <a:rPr lang="en-US" sz="2800" dirty="0">
                <a:solidFill>
                  <a:schemeClr val="bg1"/>
                </a:solidFill>
              </a:rPr>
              <a:t>Let the word of Christ dwell in you richly in all wisdom, teaching and admonishing one another in psalms and hymns and spiritual songs, singing with grace in your hearts to the Lord.</a:t>
            </a:r>
          </a:p>
        </p:txBody>
      </p:sp>
    </p:spTree>
    <p:extLst>
      <p:ext uri="{BB962C8B-B14F-4D97-AF65-F5344CB8AC3E}">
        <p14:creationId xmlns:p14="http://schemas.microsoft.com/office/powerpoint/2010/main" val="120343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KARNS CHURCH OF CHRIST">
            <a:extLst>
              <a:ext uri="{FF2B5EF4-FFF2-40B4-BE49-F238E27FC236}">
                <a16:creationId xmlns:a16="http://schemas.microsoft.com/office/drawing/2014/main" id="{F8E8B41B-B860-0143-A483-60EF0C28B01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5711" t="9519" r="63076" b="-428"/>
          <a:stretch/>
        </p:blipFill>
        <p:spPr bwMode="auto">
          <a:xfrm>
            <a:off x="19" y="0"/>
            <a:ext cx="4709141" cy="6857990"/>
          </a:xfrm>
          <a:prstGeom prst="rect">
            <a:avLst/>
          </a:prstGeom>
          <a:solidFill>
            <a:schemeClr val="bg1">
              <a:alpha val="24159"/>
            </a:schemeClr>
          </a:solidFill>
        </p:spPr>
      </p:pic>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651D06-7247-D840-85D8-E8AE95D36286}"/>
              </a:ext>
            </a:extLst>
          </p:cNvPr>
          <p:cNvSpPr>
            <a:spLocks noGrp="1"/>
          </p:cNvSpPr>
          <p:nvPr>
            <p:ph type="title"/>
          </p:nvPr>
        </p:nvSpPr>
        <p:spPr>
          <a:xfrm>
            <a:off x="215153" y="640080"/>
            <a:ext cx="4208929" cy="5257800"/>
          </a:xfrm>
        </p:spPr>
        <p:txBody>
          <a:bodyPr>
            <a:normAutofit/>
          </a:bodyPr>
          <a:lstStyle/>
          <a:p>
            <a:r>
              <a:rPr lang="en-US" sz="4600" dirty="0">
                <a:solidFill>
                  <a:schemeClr val="bg1"/>
                </a:solidFill>
              </a:rPr>
              <a:t>Be careful when quoting </a:t>
            </a:r>
            <a:br>
              <a:rPr lang="en-US" sz="4600" dirty="0">
                <a:solidFill>
                  <a:schemeClr val="bg1"/>
                </a:solidFill>
              </a:rPr>
            </a:br>
            <a:r>
              <a:rPr lang="en-US" sz="4600" dirty="0">
                <a:solidFill>
                  <a:schemeClr val="bg1"/>
                </a:solidFill>
              </a:rPr>
              <a:t>extra-biblical sources.</a:t>
            </a:r>
            <a:br>
              <a:rPr lang="en-US" sz="4600" dirty="0">
                <a:solidFill>
                  <a:schemeClr val="bg1"/>
                </a:solidFill>
              </a:rPr>
            </a:br>
            <a:br>
              <a:rPr lang="en-US" sz="4600" dirty="0">
                <a:solidFill>
                  <a:schemeClr val="bg1"/>
                </a:solidFill>
              </a:rPr>
            </a:br>
            <a:r>
              <a:rPr lang="en-US" sz="4600" dirty="0">
                <a:solidFill>
                  <a:schemeClr val="bg1"/>
                </a:solidFill>
              </a:rPr>
              <a:t>Example from Clement of Alexandria</a:t>
            </a:r>
            <a:endParaRPr lang="en-US" sz="4600" b="1" dirty="0">
              <a:solidFill>
                <a:schemeClr val="bg1"/>
              </a:solidFill>
            </a:endParaRPr>
          </a:p>
        </p:txBody>
      </p:sp>
      <p:sp>
        <p:nvSpPr>
          <p:cNvPr id="3" name="Content Placeholder 2">
            <a:extLst>
              <a:ext uri="{FF2B5EF4-FFF2-40B4-BE49-F238E27FC236}">
                <a16:creationId xmlns:a16="http://schemas.microsoft.com/office/drawing/2014/main" id="{260E72FF-FF3E-F149-A3F3-6788DAF06553}"/>
              </a:ext>
            </a:extLst>
          </p:cNvPr>
          <p:cNvSpPr>
            <a:spLocks noGrp="1"/>
          </p:cNvSpPr>
          <p:nvPr>
            <p:ph idx="1"/>
          </p:nvPr>
        </p:nvSpPr>
        <p:spPr>
          <a:xfrm>
            <a:off x="5358384" y="457200"/>
            <a:ext cx="6024654" cy="6037729"/>
          </a:xfrm>
        </p:spPr>
        <p:txBody>
          <a:bodyPr anchor="ctr">
            <a:normAutofit fontScale="85000" lnSpcReduction="20000"/>
          </a:bodyPr>
          <a:lstStyle/>
          <a:p>
            <a:r>
              <a:rPr lang="en-US" dirty="0"/>
              <a:t>“The Word of God, despising the lyre and harp, which are but lifeless instruments…. For thou art my harp, and pipe, and temple.” </a:t>
            </a:r>
          </a:p>
          <a:p>
            <a:r>
              <a:rPr lang="en-US" dirty="0"/>
              <a:t>“Teaching and admonishing one another in all wisdom, in psalms, and hymns, and spiritual songs, singing with grace in your heart to God.” And again, “Whatsoever ye do in word or deed, do all in the name of the Lord Jesus, giving thanks to God and His Father.” This is our thankful revelry. And even if you wish to sing and play to the harp or lyre, there is no blame.”</a:t>
            </a:r>
          </a:p>
        </p:txBody>
      </p:sp>
    </p:spTree>
    <p:extLst>
      <p:ext uri="{BB962C8B-B14F-4D97-AF65-F5344CB8AC3E}">
        <p14:creationId xmlns:p14="http://schemas.microsoft.com/office/powerpoint/2010/main" val="248124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KARNS CHURCH OF CHRIST">
            <a:extLst>
              <a:ext uri="{FF2B5EF4-FFF2-40B4-BE49-F238E27FC236}">
                <a16:creationId xmlns:a16="http://schemas.microsoft.com/office/drawing/2014/main" id="{F8E8B41B-B860-0143-A483-60EF0C28B01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5711" t="9519" r="63076" b="-428"/>
          <a:stretch/>
        </p:blipFill>
        <p:spPr bwMode="auto">
          <a:xfrm>
            <a:off x="19" y="0"/>
            <a:ext cx="4709141" cy="6857990"/>
          </a:xfrm>
          <a:prstGeom prst="rect">
            <a:avLst/>
          </a:prstGeom>
          <a:solidFill>
            <a:schemeClr val="bg1">
              <a:alpha val="24159"/>
            </a:schemeClr>
          </a:solidFill>
        </p:spPr>
      </p:pic>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651D06-7247-D840-85D8-E8AE95D36286}"/>
              </a:ext>
            </a:extLst>
          </p:cNvPr>
          <p:cNvSpPr>
            <a:spLocks noGrp="1"/>
          </p:cNvSpPr>
          <p:nvPr>
            <p:ph type="title"/>
          </p:nvPr>
        </p:nvSpPr>
        <p:spPr>
          <a:xfrm>
            <a:off x="215153" y="640080"/>
            <a:ext cx="4208929" cy="5257800"/>
          </a:xfrm>
        </p:spPr>
        <p:txBody>
          <a:bodyPr>
            <a:normAutofit/>
          </a:bodyPr>
          <a:lstStyle/>
          <a:p>
            <a:r>
              <a:rPr lang="en-US" sz="4600" dirty="0">
                <a:solidFill>
                  <a:schemeClr val="bg1"/>
                </a:solidFill>
              </a:rPr>
              <a:t>Through His silence, God hasn’t given us authority to use instruments in the New Testament</a:t>
            </a:r>
            <a:endParaRPr lang="en-US" sz="4600" b="1" dirty="0">
              <a:solidFill>
                <a:schemeClr val="bg1"/>
              </a:solidFill>
            </a:endParaRPr>
          </a:p>
        </p:txBody>
      </p:sp>
      <p:sp>
        <p:nvSpPr>
          <p:cNvPr id="3" name="Content Placeholder 2">
            <a:extLst>
              <a:ext uri="{FF2B5EF4-FFF2-40B4-BE49-F238E27FC236}">
                <a16:creationId xmlns:a16="http://schemas.microsoft.com/office/drawing/2014/main" id="{260E72FF-FF3E-F149-A3F3-6788DAF06553}"/>
              </a:ext>
            </a:extLst>
          </p:cNvPr>
          <p:cNvSpPr>
            <a:spLocks noGrp="1"/>
          </p:cNvSpPr>
          <p:nvPr>
            <p:ph idx="1"/>
          </p:nvPr>
        </p:nvSpPr>
        <p:spPr>
          <a:xfrm>
            <a:off x="5358384" y="640081"/>
            <a:ext cx="6024654" cy="5257800"/>
          </a:xfrm>
        </p:spPr>
        <p:txBody>
          <a:bodyPr anchor="ctr">
            <a:normAutofit/>
          </a:bodyPr>
          <a:lstStyle/>
          <a:p>
            <a:r>
              <a:rPr lang="en-US" sz="3200" b="1" dirty="0"/>
              <a:t>DO NOT </a:t>
            </a:r>
            <a:r>
              <a:rPr lang="en-US" sz="3200" dirty="0"/>
              <a:t>presume that we have authority for such in the N.T. </a:t>
            </a:r>
            <a:br>
              <a:rPr lang="en-US" sz="3200" dirty="0"/>
            </a:br>
            <a:r>
              <a:rPr lang="en-US" sz="3200" dirty="0">
                <a:solidFill>
                  <a:srgbClr val="C00000"/>
                </a:solidFill>
              </a:rPr>
              <a:t>cp. Chron 29:25</a:t>
            </a:r>
          </a:p>
          <a:p>
            <a:r>
              <a:rPr lang="en-US" sz="3200" b="1" dirty="0"/>
              <a:t>DO NOT </a:t>
            </a:r>
            <a:r>
              <a:rPr lang="en-US" sz="3200" dirty="0"/>
              <a:t>presume God will eternally condemn those who use them.</a:t>
            </a:r>
          </a:p>
          <a:p>
            <a:r>
              <a:rPr lang="en-US" sz="3200" b="1" dirty="0"/>
              <a:t>BOTTOM LINE: </a:t>
            </a:r>
            <a:r>
              <a:rPr lang="en-US" sz="3200" dirty="0"/>
              <a:t>Let us “speak where the Bible speaks and to be silent where it is silent.”</a:t>
            </a:r>
          </a:p>
        </p:txBody>
      </p:sp>
    </p:spTree>
    <p:extLst>
      <p:ext uri="{BB962C8B-B14F-4D97-AF65-F5344CB8AC3E}">
        <p14:creationId xmlns:p14="http://schemas.microsoft.com/office/powerpoint/2010/main" val="220784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D0B7-64AF-9446-8FA0-DEF730A86943}"/>
              </a:ext>
            </a:extLst>
          </p:cNvPr>
          <p:cNvSpPr>
            <a:spLocks noGrp="1"/>
          </p:cNvSpPr>
          <p:nvPr>
            <p:ph type="title"/>
          </p:nvPr>
        </p:nvSpPr>
        <p:spPr>
          <a:xfrm>
            <a:off x="6417733" y="295835"/>
            <a:ext cx="5291663" cy="2286000"/>
          </a:xfrm>
        </p:spPr>
        <p:txBody>
          <a:bodyPr anchor="ctr">
            <a:normAutofit/>
          </a:bodyPr>
          <a:lstStyle/>
          <a:p>
            <a:r>
              <a:rPr lang="en-US" sz="3100" dirty="0">
                <a:solidFill>
                  <a:srgbClr val="C00000"/>
                </a:solidFill>
              </a:rPr>
              <a:t>Preconceived Idea #1:</a:t>
            </a:r>
            <a:br>
              <a:rPr lang="en-US" sz="3100" dirty="0">
                <a:solidFill>
                  <a:srgbClr val="C00000"/>
                </a:solidFill>
              </a:rPr>
            </a:br>
            <a:r>
              <a:rPr lang="en-US" sz="3100" dirty="0">
                <a:solidFill>
                  <a:srgbClr val="C00000"/>
                </a:solidFill>
              </a:rPr>
              <a:t>Instrumental Music </a:t>
            </a:r>
            <a:br>
              <a:rPr lang="en-US" sz="3100" dirty="0">
                <a:solidFill>
                  <a:srgbClr val="C00000"/>
                </a:solidFill>
              </a:rPr>
            </a:br>
            <a:r>
              <a:rPr lang="en-US" sz="3100" dirty="0">
                <a:solidFill>
                  <a:srgbClr val="C00000"/>
                </a:solidFill>
              </a:rPr>
              <a:t>in the N.T. church </a:t>
            </a:r>
            <a:br>
              <a:rPr lang="en-US" sz="3100" dirty="0">
                <a:solidFill>
                  <a:srgbClr val="C00000"/>
                </a:solidFill>
              </a:rPr>
            </a:br>
            <a:r>
              <a:rPr lang="en-US" sz="3100" b="1" i="1" dirty="0">
                <a:solidFill>
                  <a:srgbClr val="C00000"/>
                </a:solidFill>
              </a:rPr>
              <a:t>IS </a:t>
            </a:r>
            <a:r>
              <a:rPr lang="en-US" sz="3100" dirty="0">
                <a:solidFill>
                  <a:srgbClr val="C00000"/>
                </a:solidFill>
              </a:rPr>
              <a:t>authorized..</a:t>
            </a:r>
          </a:p>
        </p:txBody>
      </p:sp>
      <p:pic>
        <p:nvPicPr>
          <p:cNvPr id="5122" name="Picture 2" descr="Yes Person (10 Types of Difficult People)">
            <a:extLst>
              <a:ext uri="{FF2B5EF4-FFF2-40B4-BE49-F238E27FC236}">
                <a16:creationId xmlns:a16="http://schemas.microsoft.com/office/drawing/2014/main" id="{0D372256-8218-914C-864F-50F167124E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86"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B014851-7350-E140-8696-057049B34EED}"/>
              </a:ext>
            </a:extLst>
          </p:cNvPr>
          <p:cNvSpPr>
            <a:spLocks noGrp="1"/>
          </p:cNvSpPr>
          <p:nvPr>
            <p:ph idx="1"/>
          </p:nvPr>
        </p:nvSpPr>
        <p:spPr>
          <a:xfrm>
            <a:off x="6669741" y="2850776"/>
            <a:ext cx="5039656" cy="3516685"/>
          </a:xfrm>
        </p:spPr>
        <p:txBody>
          <a:bodyPr>
            <a:normAutofit/>
          </a:bodyPr>
          <a:lstStyle/>
          <a:p>
            <a:pPr marL="0" indent="0">
              <a:buNone/>
            </a:pPr>
            <a:r>
              <a:rPr lang="en-US" sz="3200" dirty="0"/>
              <a:t>THEREFORE: Find all the passages, arguments, and quotes </a:t>
            </a:r>
            <a:r>
              <a:rPr lang="en-US" sz="3200" b="1" i="1" dirty="0"/>
              <a:t>in favor of </a:t>
            </a:r>
            <a:r>
              <a:rPr lang="en-US" sz="3200" dirty="0"/>
              <a:t>showing instrumental music being authorized in the New Testament worship.</a:t>
            </a:r>
          </a:p>
        </p:txBody>
      </p:sp>
    </p:spTree>
    <p:extLst>
      <p:ext uri="{BB962C8B-B14F-4D97-AF65-F5344CB8AC3E}">
        <p14:creationId xmlns:p14="http://schemas.microsoft.com/office/powerpoint/2010/main" val="298431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D0B7-64AF-9446-8FA0-DEF730A86943}"/>
              </a:ext>
            </a:extLst>
          </p:cNvPr>
          <p:cNvSpPr>
            <a:spLocks noGrp="1"/>
          </p:cNvSpPr>
          <p:nvPr>
            <p:ph type="title"/>
          </p:nvPr>
        </p:nvSpPr>
        <p:spPr>
          <a:xfrm>
            <a:off x="6417733" y="295835"/>
            <a:ext cx="5291663" cy="2286000"/>
          </a:xfrm>
        </p:spPr>
        <p:txBody>
          <a:bodyPr anchor="ctr">
            <a:normAutofit/>
          </a:bodyPr>
          <a:lstStyle/>
          <a:p>
            <a:r>
              <a:rPr lang="en-US" sz="3100" dirty="0">
                <a:solidFill>
                  <a:srgbClr val="C00000"/>
                </a:solidFill>
              </a:rPr>
              <a:t>Preconceived Idea #2:</a:t>
            </a:r>
            <a:br>
              <a:rPr lang="en-US" sz="3100" dirty="0">
                <a:solidFill>
                  <a:srgbClr val="C00000"/>
                </a:solidFill>
              </a:rPr>
            </a:br>
            <a:r>
              <a:rPr lang="en-US" sz="3100" dirty="0">
                <a:solidFill>
                  <a:srgbClr val="C00000"/>
                </a:solidFill>
              </a:rPr>
              <a:t>Instrumental Music </a:t>
            </a:r>
            <a:br>
              <a:rPr lang="en-US" sz="3100" dirty="0">
                <a:solidFill>
                  <a:srgbClr val="C00000"/>
                </a:solidFill>
              </a:rPr>
            </a:br>
            <a:r>
              <a:rPr lang="en-US" sz="3100" dirty="0">
                <a:solidFill>
                  <a:srgbClr val="C00000"/>
                </a:solidFill>
              </a:rPr>
              <a:t>in the N.T. church </a:t>
            </a:r>
            <a:br>
              <a:rPr lang="en-US" sz="3100" dirty="0">
                <a:solidFill>
                  <a:srgbClr val="C00000"/>
                </a:solidFill>
              </a:rPr>
            </a:br>
            <a:r>
              <a:rPr lang="en-US" sz="3100" b="1" i="1" dirty="0">
                <a:solidFill>
                  <a:srgbClr val="C00000"/>
                </a:solidFill>
              </a:rPr>
              <a:t>IS NOT</a:t>
            </a:r>
            <a:r>
              <a:rPr lang="en-US" sz="3100" dirty="0">
                <a:solidFill>
                  <a:srgbClr val="C00000"/>
                </a:solidFill>
              </a:rPr>
              <a:t> authorized..</a:t>
            </a:r>
          </a:p>
        </p:txBody>
      </p:sp>
      <p:pic>
        <p:nvPicPr>
          <p:cNvPr id="5122" name="Picture 2">
            <a:extLst>
              <a:ext uri="{FF2B5EF4-FFF2-40B4-BE49-F238E27FC236}">
                <a16:creationId xmlns:a16="http://schemas.microsoft.com/office/drawing/2014/main" id="{0D372256-8218-914C-864F-50F167124E34}"/>
              </a:ext>
            </a:extLst>
          </p:cNvPr>
          <p:cNvPicPr>
            <a:picLocks noChangeAspect="1" noChangeArrowheads="1"/>
          </p:cNvPicPr>
          <p:nvPr/>
        </p:nvPicPr>
        <p:blipFill>
          <a:blip r:embed="rId2"/>
          <a:srcRect l="7501" r="750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B014851-7350-E140-8696-057049B34EED}"/>
              </a:ext>
            </a:extLst>
          </p:cNvPr>
          <p:cNvSpPr>
            <a:spLocks noGrp="1"/>
          </p:cNvSpPr>
          <p:nvPr>
            <p:ph idx="1"/>
          </p:nvPr>
        </p:nvSpPr>
        <p:spPr>
          <a:xfrm>
            <a:off x="6669741" y="2850776"/>
            <a:ext cx="5039656" cy="3516685"/>
          </a:xfrm>
        </p:spPr>
        <p:txBody>
          <a:bodyPr>
            <a:normAutofit/>
          </a:bodyPr>
          <a:lstStyle/>
          <a:p>
            <a:pPr marL="0" indent="0">
              <a:buNone/>
            </a:pPr>
            <a:r>
              <a:rPr lang="en-US" sz="3200"/>
              <a:t>THEREFORE: Find all the passages, arguments, and quotes </a:t>
            </a:r>
            <a:r>
              <a:rPr lang="en-US" sz="3200" b="1" i="1"/>
              <a:t>against </a:t>
            </a:r>
            <a:r>
              <a:rPr lang="en-US" sz="3200"/>
              <a:t>showing instrumental music being authorized in the New Testament worship.</a:t>
            </a:r>
            <a:endParaRPr lang="en-US" sz="3200" dirty="0"/>
          </a:p>
        </p:txBody>
      </p:sp>
    </p:spTree>
    <p:extLst>
      <p:ext uri="{BB962C8B-B14F-4D97-AF65-F5344CB8AC3E}">
        <p14:creationId xmlns:p14="http://schemas.microsoft.com/office/powerpoint/2010/main" val="307096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FE13-350C-354A-B49A-569D71B26737}"/>
              </a:ext>
            </a:extLst>
          </p:cNvPr>
          <p:cNvSpPr>
            <a:spLocks noGrp="1"/>
          </p:cNvSpPr>
          <p:nvPr>
            <p:ph type="title"/>
          </p:nvPr>
        </p:nvSpPr>
        <p:spPr>
          <a:xfrm>
            <a:off x="6417733" y="490537"/>
            <a:ext cx="5012267" cy="5795963"/>
          </a:xfrm>
        </p:spPr>
        <p:txBody>
          <a:bodyPr anchor="t">
            <a:normAutofit/>
          </a:bodyPr>
          <a:lstStyle/>
          <a:p>
            <a:pPr algn="ctr"/>
            <a:r>
              <a:rPr lang="en-US" sz="4800" b="1" dirty="0">
                <a:solidFill>
                  <a:schemeClr val="bg1"/>
                </a:solidFill>
              </a:rPr>
              <a:t>Clement of </a:t>
            </a:r>
            <a:br>
              <a:rPr lang="en-US" sz="4800" b="1" dirty="0">
                <a:solidFill>
                  <a:schemeClr val="bg1"/>
                </a:solidFill>
              </a:rPr>
            </a:br>
            <a:r>
              <a:rPr lang="en-US" sz="4800" b="1" dirty="0">
                <a:solidFill>
                  <a:schemeClr val="bg1"/>
                </a:solidFill>
              </a:rPr>
              <a:t>Alexandria</a:t>
            </a:r>
            <a:br>
              <a:rPr lang="en-US" sz="4000" dirty="0">
                <a:solidFill>
                  <a:schemeClr val="bg1"/>
                </a:solidFill>
              </a:rPr>
            </a:br>
            <a:br>
              <a:rPr lang="en-US" sz="4000" dirty="0">
                <a:solidFill>
                  <a:schemeClr val="bg1"/>
                </a:solidFill>
              </a:rPr>
            </a:br>
            <a:r>
              <a:rPr lang="en-US" sz="4800" dirty="0">
                <a:solidFill>
                  <a:schemeClr val="bg1"/>
                </a:solidFill>
              </a:rPr>
              <a:t>“</a:t>
            </a:r>
            <a:r>
              <a:rPr lang="en-US" sz="4800" i="1" dirty="0">
                <a:solidFill>
                  <a:schemeClr val="bg1"/>
                </a:solidFill>
              </a:rPr>
              <a:t>If a man </a:t>
            </a:r>
            <a:br>
              <a:rPr lang="en-US" sz="4800" i="1" dirty="0">
                <a:solidFill>
                  <a:schemeClr val="bg1"/>
                </a:solidFill>
              </a:rPr>
            </a:br>
            <a:r>
              <a:rPr lang="en-US" sz="4800" i="1" dirty="0">
                <a:solidFill>
                  <a:schemeClr val="bg1"/>
                </a:solidFill>
              </a:rPr>
              <a:t>learns without preconceived ideas, he has ears to hear the truth</a:t>
            </a:r>
            <a:r>
              <a:rPr lang="en-US" sz="4800" dirty="0">
                <a:solidFill>
                  <a:schemeClr val="bg1"/>
                </a:solidFill>
              </a:rPr>
              <a:t>.”</a:t>
            </a:r>
            <a:endParaRPr lang="en-US" sz="4000" dirty="0">
              <a:solidFill>
                <a:schemeClr val="bg1"/>
              </a:solidFill>
            </a:endParaRPr>
          </a:p>
        </p:txBody>
      </p:sp>
      <p:pic>
        <p:nvPicPr>
          <p:cNvPr id="1028" name="Picture 4" descr="A person with a beard&#10;&#10;Description automatically generated with low confidence">
            <a:extLst>
              <a:ext uri="{FF2B5EF4-FFF2-40B4-BE49-F238E27FC236}">
                <a16:creationId xmlns:a16="http://schemas.microsoft.com/office/drawing/2014/main" id="{9B1D6CB5-2F29-5542-8B18-860E7772BE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42" b="277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8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A person with a beard&#10;&#10;Description automatically generated with low confidence">
            <a:extLst>
              <a:ext uri="{FF2B5EF4-FFF2-40B4-BE49-F238E27FC236}">
                <a16:creationId xmlns:a16="http://schemas.microsoft.com/office/drawing/2014/main" id="{9B1D6CB5-2F29-5542-8B18-860E7772BE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29" r="9191" b="-2"/>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136">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DF22AE4-5D14-6B47-BF48-1AD2408531AD}"/>
              </a:ext>
            </a:extLst>
          </p:cNvPr>
          <p:cNvSpPr/>
          <p:nvPr/>
        </p:nvSpPr>
        <p:spPr>
          <a:xfrm>
            <a:off x="5049278" y="510114"/>
            <a:ext cx="6454588" cy="1323439"/>
          </a:xfrm>
          <a:prstGeom prst="rect">
            <a:avLst/>
          </a:prstGeom>
        </p:spPr>
        <p:txBody>
          <a:bodyPr wrap="square">
            <a:spAutoFit/>
          </a:bodyPr>
          <a:lstStyle/>
          <a:p>
            <a:pPr algn="ctr"/>
            <a:r>
              <a:rPr lang="en-US" sz="4000" dirty="0">
                <a:solidFill>
                  <a:schemeClr val="bg1"/>
                </a:solidFill>
              </a:rPr>
              <a:t>Why the words of </a:t>
            </a:r>
            <a:br>
              <a:rPr lang="en-US" sz="4000" dirty="0">
                <a:solidFill>
                  <a:schemeClr val="bg1"/>
                </a:solidFill>
              </a:rPr>
            </a:br>
            <a:r>
              <a:rPr lang="en-US" sz="4000" dirty="0">
                <a:solidFill>
                  <a:schemeClr val="bg1"/>
                </a:solidFill>
              </a:rPr>
              <a:t>Clement of Alexandria matters</a:t>
            </a:r>
            <a:endParaRPr lang="en-US" sz="4000" dirty="0"/>
          </a:p>
        </p:txBody>
      </p:sp>
      <p:sp>
        <p:nvSpPr>
          <p:cNvPr id="5" name="TextBox 4">
            <a:extLst>
              <a:ext uri="{FF2B5EF4-FFF2-40B4-BE49-F238E27FC236}">
                <a16:creationId xmlns:a16="http://schemas.microsoft.com/office/drawing/2014/main" id="{AAF28AC3-B879-7040-AFEF-A2DBCA76C59B}"/>
              </a:ext>
            </a:extLst>
          </p:cNvPr>
          <p:cNvSpPr txBox="1"/>
          <p:nvPr/>
        </p:nvSpPr>
        <p:spPr>
          <a:xfrm>
            <a:off x="5190565" y="2343667"/>
            <a:ext cx="6454588" cy="3724096"/>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dirty="0">
                <a:solidFill>
                  <a:schemeClr val="bg1"/>
                </a:solidFill>
              </a:rPr>
              <a:t>Because EVERYONE has preconceived ideas, making learning the truth difficult.</a:t>
            </a:r>
          </a:p>
          <a:p>
            <a:pPr marL="285750" indent="-285750">
              <a:spcAft>
                <a:spcPts val="2400"/>
              </a:spcAft>
              <a:buFont typeface="Arial" panose="020B0604020202020204" pitchFamily="34" charset="0"/>
              <a:buChar char="•"/>
            </a:pPr>
            <a:r>
              <a:rPr lang="en-US" sz="2800" dirty="0">
                <a:solidFill>
                  <a:schemeClr val="bg1"/>
                </a:solidFill>
              </a:rPr>
              <a:t>Because “preconceived ideas” will keep our eyes closed to the truth.</a:t>
            </a:r>
          </a:p>
          <a:p>
            <a:pPr marL="285750" indent="-285750">
              <a:spcAft>
                <a:spcPts val="2400"/>
              </a:spcAft>
              <a:buFont typeface="Arial" panose="020B0604020202020204" pitchFamily="34" charset="0"/>
              <a:buChar char="•"/>
            </a:pPr>
            <a:r>
              <a:rPr lang="en-US" sz="2800" dirty="0">
                <a:solidFill>
                  <a:schemeClr val="bg1"/>
                </a:solidFill>
              </a:rPr>
              <a:t>When intentionally learning “without preconceived ideas” success  at learning the truth can be achieved.</a:t>
            </a:r>
            <a:endParaRPr lang="en-US" sz="2800" dirty="0"/>
          </a:p>
        </p:txBody>
      </p:sp>
    </p:spTree>
    <p:extLst>
      <p:ext uri="{BB962C8B-B14F-4D97-AF65-F5344CB8AC3E}">
        <p14:creationId xmlns:p14="http://schemas.microsoft.com/office/powerpoint/2010/main" val="349473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D90D-33D4-0949-8FF5-B56805B5515B}"/>
              </a:ext>
            </a:extLst>
          </p:cNvPr>
          <p:cNvSpPr>
            <a:spLocks noGrp="1"/>
          </p:cNvSpPr>
          <p:nvPr>
            <p:ph type="title"/>
          </p:nvPr>
        </p:nvSpPr>
        <p:spPr>
          <a:xfrm>
            <a:off x="4965430" y="629268"/>
            <a:ext cx="6586491" cy="1286160"/>
          </a:xfrm>
        </p:spPr>
        <p:txBody>
          <a:bodyPr anchor="b">
            <a:normAutofit/>
          </a:bodyPr>
          <a:lstStyle/>
          <a:p>
            <a:r>
              <a:rPr lang="en-US" dirty="0"/>
              <a:t>Old Testament</a:t>
            </a:r>
          </a:p>
        </p:txBody>
      </p:sp>
      <p:pic>
        <p:nvPicPr>
          <p:cNvPr id="2052" name="Picture 4" descr="Castanets definition and meaning | Collins English Dictionary">
            <a:extLst>
              <a:ext uri="{FF2B5EF4-FFF2-40B4-BE49-F238E27FC236}">
                <a16:creationId xmlns:a16="http://schemas.microsoft.com/office/drawing/2014/main" id="{B8B1E3CD-6F98-D547-9E5C-5606B2FCB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5" t="19535" r="4218" b="3847"/>
          <a:stretch/>
        </p:blipFill>
        <p:spPr bwMode="auto">
          <a:xfrm>
            <a:off x="8834717" y="4975575"/>
            <a:ext cx="3267635" cy="17882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1AB2135-7FEB-4F4B-A315-EDD95F4039BD}"/>
              </a:ext>
            </a:extLst>
          </p:cNvPr>
          <p:cNvSpPr>
            <a:spLocks noGrp="1"/>
          </p:cNvSpPr>
          <p:nvPr>
            <p:ph idx="1"/>
          </p:nvPr>
        </p:nvSpPr>
        <p:spPr>
          <a:xfrm>
            <a:off x="4965431" y="2218774"/>
            <a:ext cx="6586489" cy="4005046"/>
          </a:xfrm>
        </p:spPr>
        <p:txBody>
          <a:bodyPr>
            <a:normAutofit/>
          </a:bodyPr>
          <a:lstStyle/>
          <a:p>
            <a:r>
              <a:rPr lang="en-US" sz="3200" b="1" dirty="0"/>
              <a:t>Jubal</a:t>
            </a:r>
            <a:r>
              <a:rPr lang="en-US" sz="3200" dirty="0"/>
              <a:t>: father of all those who played the harp and flute. </a:t>
            </a:r>
            <a:r>
              <a:rPr lang="en-US" sz="3200" dirty="0">
                <a:solidFill>
                  <a:srgbClr val="C00000"/>
                </a:solidFill>
              </a:rPr>
              <a:t>Gen 4:21</a:t>
            </a:r>
          </a:p>
          <a:p>
            <a:r>
              <a:rPr lang="en-US" sz="3200" dirty="0"/>
              <a:t>Linked to </a:t>
            </a:r>
            <a:r>
              <a:rPr lang="en-US" sz="3200" b="1" dirty="0"/>
              <a:t>festivities</a:t>
            </a:r>
            <a:r>
              <a:rPr lang="en-US" sz="3200" dirty="0"/>
              <a:t>. </a:t>
            </a:r>
            <a:r>
              <a:rPr lang="en-US" sz="3200" dirty="0">
                <a:solidFill>
                  <a:srgbClr val="C00000"/>
                </a:solidFill>
              </a:rPr>
              <a:t>Gen 31:27</a:t>
            </a:r>
          </a:p>
          <a:p>
            <a:r>
              <a:rPr lang="en-US" sz="3200" dirty="0"/>
              <a:t>Connected to </a:t>
            </a:r>
            <a:r>
              <a:rPr lang="en-US" sz="3200" b="1" dirty="0"/>
              <a:t>worship</a:t>
            </a:r>
            <a:r>
              <a:rPr lang="en-US" sz="3200" dirty="0"/>
              <a:t> and </a:t>
            </a:r>
            <a:r>
              <a:rPr lang="en-US" sz="3200" b="1" dirty="0"/>
              <a:t>prophesying</a:t>
            </a:r>
            <a:r>
              <a:rPr lang="en-US" sz="3200" dirty="0"/>
              <a:t>. </a:t>
            </a:r>
            <a:r>
              <a:rPr lang="en-US" sz="3200" dirty="0">
                <a:solidFill>
                  <a:srgbClr val="C00000"/>
                </a:solidFill>
              </a:rPr>
              <a:t>1 Sam 10:5; </a:t>
            </a:r>
            <a:br>
              <a:rPr lang="en-US" sz="3200" dirty="0">
                <a:solidFill>
                  <a:srgbClr val="C00000"/>
                </a:solidFill>
              </a:rPr>
            </a:br>
            <a:r>
              <a:rPr lang="en-US" sz="3200" dirty="0">
                <a:solidFill>
                  <a:srgbClr val="C00000"/>
                </a:solidFill>
              </a:rPr>
              <a:t>2 Sam 6:5; 1 Ki 10:12</a:t>
            </a:r>
          </a:p>
        </p:txBody>
      </p:sp>
      <p:pic>
        <p:nvPicPr>
          <p:cNvPr id="2050" name="Picture 2">
            <a:extLst>
              <a:ext uri="{FF2B5EF4-FFF2-40B4-BE49-F238E27FC236}">
                <a16:creationId xmlns:a16="http://schemas.microsoft.com/office/drawing/2014/main" id="{669C34B5-0FE5-C542-8A1C-0286F1B485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11" t="6274" r="14290" b="7844"/>
          <a:stretch/>
        </p:blipFill>
        <p:spPr bwMode="auto">
          <a:xfrm>
            <a:off x="0" y="0"/>
            <a:ext cx="4446738" cy="6857997"/>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9AA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1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B2135-7FEB-4F4B-A315-EDD95F4039BD}"/>
              </a:ext>
            </a:extLst>
          </p:cNvPr>
          <p:cNvSpPr>
            <a:spLocks noGrp="1"/>
          </p:cNvSpPr>
          <p:nvPr>
            <p:ph idx="1"/>
          </p:nvPr>
        </p:nvSpPr>
        <p:spPr>
          <a:xfrm>
            <a:off x="309282" y="2872898"/>
            <a:ext cx="4699400" cy="3837183"/>
          </a:xfrm>
        </p:spPr>
        <p:txBody>
          <a:bodyPr>
            <a:normAutofit/>
          </a:bodyPr>
          <a:lstStyle/>
          <a:p>
            <a:r>
              <a:rPr lang="en-US" sz="3200" dirty="0"/>
              <a:t>It can mean “</a:t>
            </a:r>
            <a:r>
              <a:rPr lang="en-US" sz="3200" dirty="0">
                <a:highlight>
                  <a:srgbClr val="FFFF00"/>
                </a:highlight>
              </a:rPr>
              <a:t>sing</a:t>
            </a:r>
            <a:r>
              <a:rPr lang="en-US" sz="3200" dirty="0"/>
              <a:t>”. </a:t>
            </a:r>
            <a:br>
              <a:rPr lang="en-US" sz="3200" dirty="0"/>
            </a:br>
            <a:r>
              <a:rPr lang="en-US" sz="3200" b="1" dirty="0" err="1">
                <a:solidFill>
                  <a:srgbClr val="C00000"/>
                </a:solidFill>
              </a:rPr>
              <a:t>Jdg</a:t>
            </a:r>
            <a:r>
              <a:rPr lang="en-US" sz="3200" b="1" dirty="0">
                <a:solidFill>
                  <a:srgbClr val="C00000"/>
                </a:solidFill>
              </a:rPr>
              <a:t> 5:3</a:t>
            </a:r>
          </a:p>
          <a:p>
            <a:r>
              <a:rPr lang="en-US" sz="3200" dirty="0"/>
              <a:t>It can mean “</a:t>
            </a:r>
            <a:r>
              <a:rPr lang="en-US" sz="3200" dirty="0">
                <a:highlight>
                  <a:srgbClr val="FFFF00"/>
                </a:highlight>
              </a:rPr>
              <a:t>play</a:t>
            </a:r>
            <a:r>
              <a:rPr lang="en-US" sz="3200" dirty="0"/>
              <a:t>”. </a:t>
            </a:r>
            <a:br>
              <a:rPr lang="en-US" sz="3200" dirty="0"/>
            </a:br>
            <a:r>
              <a:rPr lang="en-US" sz="3200" dirty="0" err="1">
                <a:solidFill>
                  <a:srgbClr val="C00000"/>
                </a:solidFill>
              </a:rPr>
              <a:t>Psa</a:t>
            </a:r>
            <a:r>
              <a:rPr lang="en-US" sz="3200" dirty="0">
                <a:solidFill>
                  <a:srgbClr val="C00000"/>
                </a:solidFill>
              </a:rPr>
              <a:t> 68:25</a:t>
            </a:r>
          </a:p>
          <a:p>
            <a:r>
              <a:rPr lang="en-US" sz="3200" dirty="0"/>
              <a:t>Sometimes its hard to tell. </a:t>
            </a:r>
            <a:r>
              <a:rPr lang="en-US" sz="3200" dirty="0" err="1">
                <a:solidFill>
                  <a:srgbClr val="C00000"/>
                </a:solidFill>
              </a:rPr>
              <a:t>Psa</a:t>
            </a:r>
            <a:r>
              <a:rPr lang="en-US" sz="3200" dirty="0">
                <a:solidFill>
                  <a:srgbClr val="C00000"/>
                </a:solidFill>
              </a:rPr>
              <a:t> 33:3</a:t>
            </a:r>
          </a:p>
        </p:txBody>
      </p:sp>
      <p:pic>
        <p:nvPicPr>
          <p:cNvPr id="4098" name="Picture 2">
            <a:extLst>
              <a:ext uri="{FF2B5EF4-FFF2-40B4-BE49-F238E27FC236}">
                <a16:creationId xmlns:a16="http://schemas.microsoft.com/office/drawing/2014/main" id="{ED43AF79-36DB-8048-800C-A379CAEADAA5}"/>
              </a:ext>
            </a:extLst>
          </p:cNvPr>
          <p:cNvPicPr>
            <a:picLocks noChangeAspect="1" noChangeArrowheads="1"/>
          </p:cNvPicPr>
          <p:nvPr/>
        </p:nvPicPr>
        <p:blipFill>
          <a:blip r:embed="rId3"/>
          <a:srcRect l="34" r="3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5731ED-EA4A-6044-8BF7-BC6A9C16FFE8}"/>
              </a:ext>
            </a:extLst>
          </p:cNvPr>
          <p:cNvSpPr txBox="1"/>
          <p:nvPr/>
        </p:nvSpPr>
        <p:spPr>
          <a:xfrm>
            <a:off x="6589059" y="1382286"/>
            <a:ext cx="5123330" cy="4093428"/>
          </a:xfrm>
          <a:prstGeom prst="rect">
            <a:avLst/>
          </a:prstGeom>
          <a:noFill/>
        </p:spPr>
        <p:txBody>
          <a:bodyPr wrap="square" rtlCol="0">
            <a:spAutoFit/>
          </a:bodyPr>
          <a:lstStyle/>
          <a:p>
            <a:pPr algn="ctr"/>
            <a:r>
              <a:rPr lang="en-US" sz="4400" dirty="0">
                <a:solidFill>
                  <a:schemeClr val="bg1"/>
                </a:solidFill>
              </a:rPr>
              <a:t>Judges 5:3</a:t>
            </a:r>
          </a:p>
          <a:p>
            <a:endParaRPr lang="en-US" dirty="0">
              <a:solidFill>
                <a:schemeClr val="bg1"/>
              </a:solidFill>
            </a:endParaRPr>
          </a:p>
          <a:p>
            <a:r>
              <a:rPr lang="en-US" sz="3600" dirty="0">
                <a:solidFill>
                  <a:schemeClr val="bg1"/>
                </a:solidFill>
              </a:rPr>
              <a:t>“Hear, O kings! Give ear, O princes! I, even I, will sing to the Lord; I will </a:t>
            </a:r>
            <a:r>
              <a:rPr lang="en-US" sz="3600" dirty="0">
                <a:solidFill>
                  <a:srgbClr val="FFFF00"/>
                </a:solidFill>
              </a:rPr>
              <a:t>sing</a:t>
            </a:r>
            <a:r>
              <a:rPr lang="en-US" sz="3600" dirty="0">
                <a:solidFill>
                  <a:schemeClr val="bg1"/>
                </a:solidFill>
              </a:rPr>
              <a:t> praise to the Lord God of Israel.</a:t>
            </a:r>
          </a:p>
          <a:p>
            <a:endParaRPr lang="en-US" dirty="0">
              <a:solidFill>
                <a:schemeClr val="bg1"/>
              </a:solidFill>
            </a:endParaRPr>
          </a:p>
        </p:txBody>
      </p:sp>
      <p:sp>
        <p:nvSpPr>
          <p:cNvPr id="13" name="Title 1">
            <a:extLst>
              <a:ext uri="{FF2B5EF4-FFF2-40B4-BE49-F238E27FC236}">
                <a16:creationId xmlns:a16="http://schemas.microsoft.com/office/drawing/2014/main" id="{B4AEF20B-6119-274B-BA15-6EC2739C9C6A}"/>
              </a:ext>
            </a:extLst>
          </p:cNvPr>
          <p:cNvSpPr txBox="1">
            <a:spLocks/>
          </p:cNvSpPr>
          <p:nvPr/>
        </p:nvSpPr>
        <p:spPr>
          <a:xfrm>
            <a:off x="309283" y="325369"/>
            <a:ext cx="5000894" cy="1956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4200">
                <a:highlight>
                  <a:srgbClr val="FFFF00"/>
                </a:highlight>
              </a:rPr>
              <a:t>Psallo</a:t>
            </a:r>
            <a:r>
              <a:rPr lang="en-US" sz="4200"/>
              <a:t>: </a:t>
            </a:r>
            <a:br>
              <a:rPr lang="en-US" sz="4200"/>
            </a:br>
            <a:r>
              <a:rPr lang="en-US" sz="4200"/>
              <a:t>how it is translated</a:t>
            </a:r>
            <a:br>
              <a:rPr lang="en-US" sz="4200"/>
            </a:br>
            <a:r>
              <a:rPr lang="en-US" sz="4200"/>
              <a:t>in the LXX (O.T. Greek)</a:t>
            </a:r>
            <a:endParaRPr lang="en-US" sz="4200" dirty="0"/>
          </a:p>
        </p:txBody>
      </p:sp>
    </p:spTree>
    <p:extLst>
      <p:ext uri="{BB962C8B-B14F-4D97-AF65-F5344CB8AC3E}">
        <p14:creationId xmlns:p14="http://schemas.microsoft.com/office/powerpoint/2010/main" val="414560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B2135-7FEB-4F4B-A315-EDD95F4039BD}"/>
              </a:ext>
            </a:extLst>
          </p:cNvPr>
          <p:cNvSpPr>
            <a:spLocks noGrp="1"/>
          </p:cNvSpPr>
          <p:nvPr>
            <p:ph idx="1"/>
          </p:nvPr>
        </p:nvSpPr>
        <p:spPr>
          <a:xfrm>
            <a:off x="309282" y="2872898"/>
            <a:ext cx="4699400" cy="3837183"/>
          </a:xfrm>
        </p:spPr>
        <p:txBody>
          <a:bodyPr>
            <a:normAutofit/>
          </a:bodyPr>
          <a:lstStyle/>
          <a:p>
            <a:r>
              <a:rPr lang="en-US" sz="3200" dirty="0"/>
              <a:t>It can mean “</a:t>
            </a:r>
            <a:r>
              <a:rPr lang="en-US" sz="3200" dirty="0">
                <a:highlight>
                  <a:srgbClr val="FFFF00"/>
                </a:highlight>
              </a:rPr>
              <a:t>sing</a:t>
            </a:r>
            <a:r>
              <a:rPr lang="en-US" sz="3200" dirty="0"/>
              <a:t>”. </a:t>
            </a:r>
            <a:br>
              <a:rPr lang="en-US" sz="3200" dirty="0"/>
            </a:br>
            <a:r>
              <a:rPr lang="en-US" sz="3200" dirty="0" err="1">
                <a:solidFill>
                  <a:srgbClr val="C00000"/>
                </a:solidFill>
              </a:rPr>
              <a:t>Jdg</a:t>
            </a:r>
            <a:r>
              <a:rPr lang="en-US" sz="3200" dirty="0">
                <a:solidFill>
                  <a:srgbClr val="C00000"/>
                </a:solidFill>
              </a:rPr>
              <a:t> 5:3</a:t>
            </a:r>
          </a:p>
          <a:p>
            <a:r>
              <a:rPr lang="en-US" sz="3200" dirty="0"/>
              <a:t>It can mean “</a:t>
            </a:r>
            <a:r>
              <a:rPr lang="en-US" sz="3200" dirty="0">
                <a:highlight>
                  <a:srgbClr val="FFFF00"/>
                </a:highlight>
              </a:rPr>
              <a:t>play</a:t>
            </a:r>
            <a:r>
              <a:rPr lang="en-US" sz="3200" dirty="0"/>
              <a:t>”. </a:t>
            </a:r>
            <a:br>
              <a:rPr lang="en-US" sz="3200" dirty="0"/>
            </a:br>
            <a:r>
              <a:rPr lang="en-US" sz="3200" b="1" dirty="0" err="1">
                <a:solidFill>
                  <a:srgbClr val="C00000"/>
                </a:solidFill>
              </a:rPr>
              <a:t>Psa</a:t>
            </a:r>
            <a:r>
              <a:rPr lang="en-US" sz="3200" b="1" dirty="0">
                <a:solidFill>
                  <a:srgbClr val="C00000"/>
                </a:solidFill>
              </a:rPr>
              <a:t> 68:25</a:t>
            </a:r>
          </a:p>
          <a:p>
            <a:r>
              <a:rPr lang="en-US" sz="3200" dirty="0"/>
              <a:t>Sometimes its hard to tell. </a:t>
            </a:r>
            <a:r>
              <a:rPr lang="en-US" sz="3200" dirty="0" err="1">
                <a:solidFill>
                  <a:srgbClr val="C00000"/>
                </a:solidFill>
              </a:rPr>
              <a:t>Psa</a:t>
            </a:r>
            <a:r>
              <a:rPr lang="en-US" sz="3200" dirty="0">
                <a:solidFill>
                  <a:srgbClr val="C00000"/>
                </a:solidFill>
              </a:rPr>
              <a:t> 33:3</a:t>
            </a:r>
          </a:p>
        </p:txBody>
      </p:sp>
      <p:pic>
        <p:nvPicPr>
          <p:cNvPr id="4098" name="Picture 2">
            <a:extLst>
              <a:ext uri="{FF2B5EF4-FFF2-40B4-BE49-F238E27FC236}">
                <a16:creationId xmlns:a16="http://schemas.microsoft.com/office/drawing/2014/main" id="{ED43AF79-36DB-8048-800C-A379CAEADAA5}"/>
              </a:ext>
            </a:extLst>
          </p:cNvPr>
          <p:cNvPicPr>
            <a:picLocks noChangeAspect="1" noChangeArrowheads="1"/>
          </p:cNvPicPr>
          <p:nvPr/>
        </p:nvPicPr>
        <p:blipFill>
          <a:blip r:embed="rId3"/>
          <a:srcRect l="34" r="3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5731ED-EA4A-6044-8BF7-BC6A9C16FFE8}"/>
              </a:ext>
            </a:extLst>
          </p:cNvPr>
          <p:cNvSpPr txBox="1"/>
          <p:nvPr/>
        </p:nvSpPr>
        <p:spPr>
          <a:xfrm>
            <a:off x="6589059" y="1382286"/>
            <a:ext cx="5123330" cy="4647426"/>
          </a:xfrm>
          <a:prstGeom prst="rect">
            <a:avLst/>
          </a:prstGeom>
          <a:noFill/>
        </p:spPr>
        <p:txBody>
          <a:bodyPr wrap="square" rtlCol="0">
            <a:spAutoFit/>
          </a:bodyPr>
          <a:lstStyle/>
          <a:p>
            <a:pPr algn="ctr"/>
            <a:r>
              <a:rPr lang="en-US" sz="4400" dirty="0">
                <a:solidFill>
                  <a:schemeClr val="bg1"/>
                </a:solidFill>
              </a:rPr>
              <a:t>Psalm 68:25</a:t>
            </a:r>
          </a:p>
          <a:p>
            <a:endParaRPr lang="en-US" dirty="0">
              <a:solidFill>
                <a:schemeClr val="bg1"/>
              </a:solidFill>
            </a:endParaRPr>
          </a:p>
          <a:p>
            <a:r>
              <a:rPr lang="en-US" sz="3600" dirty="0">
                <a:solidFill>
                  <a:schemeClr val="bg1"/>
                </a:solidFill>
              </a:rPr>
              <a:t>“The singers went before, the </a:t>
            </a:r>
            <a:r>
              <a:rPr lang="en-US" sz="3600" dirty="0">
                <a:solidFill>
                  <a:srgbClr val="FFFF00"/>
                </a:solidFill>
              </a:rPr>
              <a:t>players on instruments </a:t>
            </a:r>
            <a:r>
              <a:rPr lang="en-US" sz="3600" dirty="0">
                <a:solidFill>
                  <a:schemeClr val="bg1"/>
                </a:solidFill>
              </a:rPr>
              <a:t>followed after; Among them were the maidens playing timbrels.”</a:t>
            </a:r>
          </a:p>
          <a:p>
            <a:endParaRPr lang="en-US" dirty="0">
              <a:solidFill>
                <a:schemeClr val="bg1"/>
              </a:solidFill>
            </a:endParaRPr>
          </a:p>
        </p:txBody>
      </p:sp>
      <p:sp>
        <p:nvSpPr>
          <p:cNvPr id="13" name="Title 1">
            <a:extLst>
              <a:ext uri="{FF2B5EF4-FFF2-40B4-BE49-F238E27FC236}">
                <a16:creationId xmlns:a16="http://schemas.microsoft.com/office/drawing/2014/main" id="{B4AEF20B-6119-274B-BA15-6EC2739C9C6A}"/>
              </a:ext>
            </a:extLst>
          </p:cNvPr>
          <p:cNvSpPr txBox="1">
            <a:spLocks/>
          </p:cNvSpPr>
          <p:nvPr/>
        </p:nvSpPr>
        <p:spPr>
          <a:xfrm>
            <a:off x="309283" y="325369"/>
            <a:ext cx="5000894" cy="1956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4200">
                <a:highlight>
                  <a:srgbClr val="FFFF00"/>
                </a:highlight>
              </a:rPr>
              <a:t>Psallo</a:t>
            </a:r>
            <a:r>
              <a:rPr lang="en-US" sz="4200"/>
              <a:t>: </a:t>
            </a:r>
            <a:br>
              <a:rPr lang="en-US" sz="4200"/>
            </a:br>
            <a:r>
              <a:rPr lang="en-US" sz="4200"/>
              <a:t>how it is translated</a:t>
            </a:r>
            <a:br>
              <a:rPr lang="en-US" sz="4200"/>
            </a:br>
            <a:r>
              <a:rPr lang="en-US" sz="4200"/>
              <a:t>in the LXX (O.T. Greek)</a:t>
            </a:r>
            <a:endParaRPr lang="en-US" sz="4200" dirty="0"/>
          </a:p>
        </p:txBody>
      </p:sp>
    </p:spTree>
    <p:extLst>
      <p:ext uri="{BB962C8B-B14F-4D97-AF65-F5344CB8AC3E}">
        <p14:creationId xmlns:p14="http://schemas.microsoft.com/office/powerpoint/2010/main" val="97121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BD90D-33D4-0949-8FF5-B56805B5515B}"/>
              </a:ext>
            </a:extLst>
          </p:cNvPr>
          <p:cNvSpPr>
            <a:spLocks noGrp="1"/>
          </p:cNvSpPr>
          <p:nvPr>
            <p:ph type="title"/>
          </p:nvPr>
        </p:nvSpPr>
        <p:spPr>
          <a:xfrm>
            <a:off x="309283" y="325369"/>
            <a:ext cx="5000894" cy="1956841"/>
          </a:xfrm>
        </p:spPr>
        <p:txBody>
          <a:bodyPr anchor="b">
            <a:normAutofit/>
          </a:bodyPr>
          <a:lstStyle/>
          <a:p>
            <a:r>
              <a:rPr lang="en-US" sz="4200" dirty="0" err="1">
                <a:highlight>
                  <a:srgbClr val="FFFF00"/>
                </a:highlight>
              </a:rPr>
              <a:t>Psallo</a:t>
            </a:r>
            <a:r>
              <a:rPr lang="en-US" sz="4200" dirty="0"/>
              <a:t>: </a:t>
            </a:r>
            <a:br>
              <a:rPr lang="en-US" sz="4200" dirty="0"/>
            </a:br>
            <a:r>
              <a:rPr lang="en-US" sz="4200" dirty="0"/>
              <a:t>how it is translated</a:t>
            </a:r>
            <a:br>
              <a:rPr lang="en-US" sz="4200" dirty="0"/>
            </a:br>
            <a:r>
              <a:rPr lang="en-US" sz="4200" dirty="0"/>
              <a:t>in the LXX (O.T. Greek)</a:t>
            </a:r>
          </a:p>
        </p:txBody>
      </p:sp>
      <p:sp>
        <p:nvSpPr>
          <p:cNvPr id="7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B2135-7FEB-4F4B-A315-EDD95F4039BD}"/>
              </a:ext>
            </a:extLst>
          </p:cNvPr>
          <p:cNvSpPr>
            <a:spLocks noGrp="1"/>
          </p:cNvSpPr>
          <p:nvPr>
            <p:ph idx="1"/>
          </p:nvPr>
        </p:nvSpPr>
        <p:spPr>
          <a:xfrm>
            <a:off x="309282" y="2872898"/>
            <a:ext cx="4699400" cy="3837183"/>
          </a:xfrm>
        </p:spPr>
        <p:txBody>
          <a:bodyPr>
            <a:normAutofit/>
          </a:bodyPr>
          <a:lstStyle/>
          <a:p>
            <a:r>
              <a:rPr lang="en-US" sz="3200" dirty="0"/>
              <a:t>It can mean “</a:t>
            </a:r>
            <a:r>
              <a:rPr lang="en-US" sz="3200" dirty="0">
                <a:highlight>
                  <a:srgbClr val="FFFF00"/>
                </a:highlight>
              </a:rPr>
              <a:t>sing</a:t>
            </a:r>
            <a:r>
              <a:rPr lang="en-US" sz="3200" dirty="0"/>
              <a:t>”. </a:t>
            </a:r>
            <a:br>
              <a:rPr lang="en-US" sz="3200" dirty="0"/>
            </a:br>
            <a:r>
              <a:rPr lang="en-US" sz="3200" dirty="0" err="1">
                <a:solidFill>
                  <a:srgbClr val="C00000"/>
                </a:solidFill>
              </a:rPr>
              <a:t>Jdg</a:t>
            </a:r>
            <a:r>
              <a:rPr lang="en-US" sz="3200" dirty="0">
                <a:solidFill>
                  <a:srgbClr val="C00000"/>
                </a:solidFill>
              </a:rPr>
              <a:t> 5:3</a:t>
            </a:r>
          </a:p>
          <a:p>
            <a:r>
              <a:rPr lang="en-US" sz="3200" dirty="0"/>
              <a:t>It can mean “</a:t>
            </a:r>
            <a:r>
              <a:rPr lang="en-US" sz="3200" dirty="0">
                <a:highlight>
                  <a:srgbClr val="FFFF00"/>
                </a:highlight>
              </a:rPr>
              <a:t>play</a:t>
            </a:r>
            <a:r>
              <a:rPr lang="en-US" sz="3200" dirty="0"/>
              <a:t>”. </a:t>
            </a:r>
            <a:br>
              <a:rPr lang="en-US" sz="3200" dirty="0"/>
            </a:br>
            <a:r>
              <a:rPr lang="en-US" sz="3200" dirty="0" err="1">
                <a:solidFill>
                  <a:srgbClr val="C00000"/>
                </a:solidFill>
              </a:rPr>
              <a:t>Psa</a:t>
            </a:r>
            <a:r>
              <a:rPr lang="en-US" sz="3200" dirty="0">
                <a:solidFill>
                  <a:srgbClr val="C00000"/>
                </a:solidFill>
              </a:rPr>
              <a:t> 68:25</a:t>
            </a:r>
          </a:p>
          <a:p>
            <a:r>
              <a:rPr lang="en-US" sz="3200" dirty="0"/>
              <a:t>Sometimes its hard to tell. </a:t>
            </a:r>
            <a:r>
              <a:rPr lang="en-US" sz="3200" b="1" dirty="0" err="1">
                <a:solidFill>
                  <a:srgbClr val="C00000"/>
                </a:solidFill>
              </a:rPr>
              <a:t>Psa</a:t>
            </a:r>
            <a:r>
              <a:rPr lang="en-US" sz="3200" b="1" dirty="0">
                <a:solidFill>
                  <a:srgbClr val="C00000"/>
                </a:solidFill>
              </a:rPr>
              <a:t> 33:3</a:t>
            </a:r>
          </a:p>
        </p:txBody>
      </p:sp>
      <p:pic>
        <p:nvPicPr>
          <p:cNvPr id="4098" name="Picture 2">
            <a:extLst>
              <a:ext uri="{FF2B5EF4-FFF2-40B4-BE49-F238E27FC236}">
                <a16:creationId xmlns:a16="http://schemas.microsoft.com/office/drawing/2014/main" id="{ED43AF79-36DB-8048-800C-A379CAEADAA5}"/>
              </a:ext>
            </a:extLst>
          </p:cNvPr>
          <p:cNvPicPr>
            <a:picLocks noChangeAspect="1" noChangeArrowheads="1"/>
          </p:cNvPicPr>
          <p:nvPr/>
        </p:nvPicPr>
        <p:blipFill>
          <a:blip r:embed="rId3"/>
          <a:srcRect l="34" r="3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5731ED-EA4A-6044-8BF7-BC6A9C16FFE8}"/>
              </a:ext>
            </a:extLst>
          </p:cNvPr>
          <p:cNvSpPr txBox="1"/>
          <p:nvPr/>
        </p:nvSpPr>
        <p:spPr>
          <a:xfrm>
            <a:off x="6589059" y="1382286"/>
            <a:ext cx="5123330" cy="3046988"/>
          </a:xfrm>
          <a:prstGeom prst="rect">
            <a:avLst/>
          </a:prstGeom>
          <a:noFill/>
        </p:spPr>
        <p:txBody>
          <a:bodyPr wrap="square" rtlCol="0">
            <a:spAutoFit/>
          </a:bodyPr>
          <a:lstStyle/>
          <a:p>
            <a:pPr algn="ctr"/>
            <a:r>
              <a:rPr lang="en-US" sz="4400" dirty="0">
                <a:solidFill>
                  <a:schemeClr val="bg1"/>
                </a:solidFill>
              </a:rPr>
              <a:t>Psalm 33:3</a:t>
            </a:r>
          </a:p>
          <a:p>
            <a:endParaRPr lang="en-US" dirty="0">
              <a:solidFill>
                <a:schemeClr val="bg1"/>
              </a:solidFill>
            </a:endParaRPr>
          </a:p>
          <a:p>
            <a:r>
              <a:rPr lang="en-US" sz="4000" dirty="0">
                <a:solidFill>
                  <a:schemeClr val="bg1"/>
                </a:solidFill>
              </a:rPr>
              <a:t>“</a:t>
            </a:r>
            <a:r>
              <a:rPr lang="en-US" sz="3600" dirty="0">
                <a:solidFill>
                  <a:schemeClr val="bg1"/>
                </a:solidFill>
              </a:rPr>
              <a:t>Sing to Him a new song; </a:t>
            </a:r>
            <a:r>
              <a:rPr lang="en-US" sz="3600" dirty="0">
                <a:solidFill>
                  <a:srgbClr val="FFFF00"/>
                </a:solidFill>
              </a:rPr>
              <a:t>Play</a:t>
            </a:r>
            <a:r>
              <a:rPr lang="en-US" sz="3600" dirty="0">
                <a:solidFill>
                  <a:schemeClr val="bg1"/>
                </a:solidFill>
              </a:rPr>
              <a:t> skillfully with a shout of joy."</a:t>
            </a:r>
            <a:endParaRPr lang="en-US" sz="4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3921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5587</TotalTime>
  <Words>1220</Words>
  <Application>Microsoft Macintosh PowerPoint</Application>
  <PresentationFormat>Widescreen</PresentationFormat>
  <Paragraphs>96</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vt:lpstr>
      <vt:lpstr>Office Theme</vt:lpstr>
      <vt:lpstr>Why we sing in church</vt:lpstr>
      <vt:lpstr>Preconceived Idea #1: Instrumental Music  in the N.T. church  IS authorized..</vt:lpstr>
      <vt:lpstr>Preconceived Idea #2: Instrumental Music  in the N.T. church  IS NOT authorized..</vt:lpstr>
      <vt:lpstr>Clement of  Alexandria  “If a man  learns without preconceived ideas, he has ears to hear the truth.”</vt:lpstr>
      <vt:lpstr>PowerPoint Presentation</vt:lpstr>
      <vt:lpstr>Old Testament</vt:lpstr>
      <vt:lpstr>PowerPoint Presentation</vt:lpstr>
      <vt:lpstr>PowerPoint Presentation</vt:lpstr>
      <vt:lpstr>Psallo:  how it is translated in the LXX (O.T. Greek)</vt:lpstr>
      <vt:lpstr>New Testament</vt:lpstr>
      <vt:lpstr>Psallo:  in the New Testament</vt:lpstr>
      <vt:lpstr>Psallo:  in the New Testament</vt:lpstr>
      <vt:lpstr>Psallo:  in the New Testament</vt:lpstr>
      <vt:lpstr>Psallo:  in the New Testament</vt:lpstr>
      <vt:lpstr>Be careful when quoting  extra-biblical sources.  Example from Clement of Alexandria</vt:lpstr>
      <vt:lpstr>Through His silence, God hasn’t given us authority to use instruments in the New Testament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sing in church</dc:title>
  <dc:creator>Mitch Davis</dc:creator>
  <cp:lastModifiedBy>Mitch Davis</cp:lastModifiedBy>
  <cp:revision>3</cp:revision>
  <dcterms:created xsi:type="dcterms:W3CDTF">2022-04-06T15:03:16Z</dcterms:created>
  <dcterms:modified xsi:type="dcterms:W3CDTF">2022-04-10T12:14:11Z</dcterms:modified>
</cp:coreProperties>
</file>