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0D4E5F-6D38-8843-9664-4B6AAE66FBFA}" v="21" dt="2021-12-05T06:19:22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67"/>
    <p:restoredTop sz="96296"/>
  </p:normalViewPr>
  <p:slideViewPr>
    <p:cSldViewPr snapToGrid="0" snapToObjects="1">
      <p:cViewPr varScale="1">
        <p:scale>
          <a:sx n="223" d="100"/>
          <a:sy n="223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2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1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1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628650" indent="-398463">
              <a:buFont typeface="Wingdings" panose="05000000000000000000" pitchFamily="2" charset="2"/>
              <a:buChar char="§"/>
              <a:tabLst/>
              <a:defRPr sz="3200"/>
            </a:lvl1pPr>
            <a:lvl2pPr marL="1090613" indent="-409575">
              <a:buFont typeface="Wingdings" panose="05000000000000000000" pitchFamily="2" charset="2"/>
              <a:buChar char="§"/>
              <a:tabLst/>
              <a:defRPr sz="2800"/>
            </a:lvl2pPr>
            <a:lvl3pP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Font typeface="Wingdings" panose="05000000000000000000" pitchFamily="2" charset="2"/>
              <a:buChar char="§"/>
              <a:defRPr sz="1600"/>
            </a:lvl4pPr>
            <a:lvl5pPr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96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7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7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6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6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9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9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12/4/21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4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10334BF-0422-4A9A-BE46-AEB8C348B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8F2823-0279-49D8-928D-754B2225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E45E95-311C-41C7-A882-6E43F0806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7299D5D-ECC5-41EB-B830-C3A35FB35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37516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8C91735-5EFE-44D1-8CC6-FDF0D11B6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33F926C-2613-475D-AEE4-CD7D87D3B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A6BF7D-BC18-B64F-AE42-1346F46C0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6105525" cy="2387600"/>
          </a:xfrm>
        </p:spPr>
        <p:txBody>
          <a:bodyPr>
            <a:normAutofit/>
          </a:bodyPr>
          <a:lstStyle/>
          <a:p>
            <a:pPr algn="l"/>
            <a:r>
              <a:rPr lang="en-US" sz="8000" dirty="0">
                <a:solidFill>
                  <a:srgbClr val="FFFFFF"/>
                </a:solidFill>
              </a:rPr>
              <a:t>Grace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03CEBF-AF31-6E42-970F-4978FF130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6105525" cy="1655762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FFFFFF"/>
                </a:solidFill>
              </a:rPr>
              <a:t>Greater than our sin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FD32A06-E9FE-4F5A-88A6-84905A72C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5675" y="0"/>
            <a:ext cx="4883277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mpty road lined cherry blossom trees at dawn">
            <a:extLst>
              <a:ext uri="{FF2B5EF4-FFF2-40B4-BE49-F238E27FC236}">
                <a16:creationId xmlns:a16="http://schemas.microsoft.com/office/drawing/2014/main" id="{7543B82F-A0DB-496C-830A-CF4EACBBEC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27530" r="24940" b="-2"/>
          <a:stretch/>
        </p:blipFill>
        <p:spPr>
          <a:xfrm>
            <a:off x="7305675" y="-3319"/>
            <a:ext cx="48832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43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269C-4203-9B42-9D0A-C21EBE7A4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Grace Greater Than Our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513E0-934E-C943-89A6-E3DF71B16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0187" indent="0">
              <a:buNone/>
            </a:pPr>
            <a:r>
              <a:rPr lang="en-US" dirty="0">
                <a:solidFill>
                  <a:srgbClr val="C00000">
                    <a:alpha val="70000"/>
                  </a:srgbClr>
                </a:solidFill>
              </a:rPr>
              <a:t>Verse 3</a:t>
            </a:r>
          </a:p>
          <a:p>
            <a:pPr marL="230187" indent="0">
              <a:buNone/>
            </a:pPr>
            <a:r>
              <a:rPr lang="en-US" dirty="0"/>
              <a:t>Marvelous, infinite, matchless grace,</a:t>
            </a:r>
            <a:br>
              <a:rPr lang="en-US" dirty="0"/>
            </a:br>
            <a:r>
              <a:rPr lang="en-US" dirty="0"/>
              <a:t>Freely bestowed on all who believe!</a:t>
            </a:r>
            <a:br>
              <a:rPr lang="en-US" dirty="0"/>
            </a:br>
            <a:r>
              <a:rPr lang="en-US" dirty="0"/>
              <a:t>All who are longing to see His face,</a:t>
            </a:r>
            <a:br>
              <a:rPr lang="en-US" dirty="0"/>
            </a:br>
            <a:r>
              <a:rPr lang="en-US" dirty="0"/>
              <a:t>Will you this moment His grace receive?</a:t>
            </a:r>
          </a:p>
        </p:txBody>
      </p:sp>
    </p:spTree>
    <p:extLst>
      <p:ext uri="{BB962C8B-B14F-4D97-AF65-F5344CB8AC3E}">
        <p14:creationId xmlns:p14="http://schemas.microsoft.com/office/powerpoint/2010/main" val="384622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44BEF-D5EC-374F-822B-74E2C37DC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 destroys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77F8F-A391-BF4D-A68F-12914FC2D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destroys: trust, relationships, and possibly lives. </a:t>
            </a:r>
          </a:p>
          <a:p>
            <a:pPr lvl="1"/>
            <a:r>
              <a:rPr lang="en-US" dirty="0"/>
              <a:t>Think king David: lust, adultery, coercion, and murder. </a:t>
            </a:r>
            <a:r>
              <a:rPr lang="en-US" dirty="0">
                <a:solidFill>
                  <a:srgbClr val="C00000">
                    <a:alpha val="70000"/>
                  </a:srgbClr>
                </a:solidFill>
              </a:rPr>
              <a:t>2 Samuel 11</a:t>
            </a:r>
          </a:p>
          <a:p>
            <a:pPr lvl="1"/>
            <a:r>
              <a:rPr lang="en-US" dirty="0"/>
              <a:t>Imagine how Uriah’s family felt (other children?); others.</a:t>
            </a:r>
          </a:p>
          <a:p>
            <a:r>
              <a:rPr lang="en-US" dirty="0"/>
              <a:t>It also destroy us. </a:t>
            </a:r>
            <a:r>
              <a:rPr lang="en-US" dirty="0">
                <a:solidFill>
                  <a:srgbClr val="C00000">
                    <a:alpha val="70000"/>
                  </a:srgbClr>
                </a:solidFill>
              </a:rPr>
              <a:t>Gen 2:17; Isa 59:1ff; Rom 6:23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3AEA9-B9C6-DE47-843B-799F4CBDD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30187"/>
            <a:r>
              <a:rPr lang="en-US" dirty="0"/>
              <a:t>Dealing with a guilty conscience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FDC83-18FA-624D-9EFE-ED1F352A5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6600"/>
            <a:ext cx="10515600" cy="4170363"/>
          </a:xfrm>
        </p:spPr>
        <p:txBody>
          <a:bodyPr>
            <a:normAutofit/>
          </a:bodyPr>
          <a:lstStyle/>
          <a:p>
            <a:r>
              <a:rPr lang="en-US" dirty="0"/>
              <a:t>Owning our sin and a desire for deliverance is a healthy biblical response to guilt. </a:t>
            </a:r>
            <a:r>
              <a:rPr lang="en-US" dirty="0">
                <a:solidFill>
                  <a:srgbClr val="C00000">
                    <a:alpha val="70000"/>
                  </a:srgbClr>
                </a:solidFill>
              </a:rPr>
              <a:t>Romans 7:7-14, 24</a:t>
            </a:r>
          </a:p>
          <a:p>
            <a:r>
              <a:rPr lang="en-US" dirty="0"/>
              <a:t>Unfortunately some, to keep from the shame/pain of guilt, sear their hearts.</a:t>
            </a:r>
            <a:r>
              <a:rPr lang="en-US" dirty="0">
                <a:solidFill>
                  <a:srgbClr val="C00000">
                    <a:alpha val="70000"/>
                  </a:srgbClr>
                </a:solidFill>
              </a:rPr>
              <a:t> Romans 1:21</a:t>
            </a:r>
          </a:p>
          <a:p>
            <a:pPr marL="230187" indent="0" algn="ctr">
              <a:buNone/>
            </a:pPr>
            <a:r>
              <a:rPr lang="en-US" sz="3000" b="1" i="1" dirty="0"/>
              <a:t>John Gill</a:t>
            </a:r>
            <a:r>
              <a:rPr lang="en-US" sz="3000" i="1" dirty="0"/>
              <a:t>:</a:t>
            </a:r>
            <a:r>
              <a:rPr lang="en-US" sz="3000" dirty="0"/>
              <a:t> “Consciences are cauterized and hardened, </a:t>
            </a:r>
            <a:br>
              <a:rPr lang="en-US" sz="3000" dirty="0"/>
            </a:br>
            <a:r>
              <a:rPr lang="en-US" sz="3000" dirty="0"/>
              <a:t>and past feeling …(like) the searing of flesh with an iron, </a:t>
            </a:r>
            <a:br>
              <a:rPr lang="en-US" sz="3000" dirty="0"/>
            </a:br>
            <a:r>
              <a:rPr lang="en-US" sz="3000" dirty="0"/>
              <a:t>or cauterizing it, whereby it grows callous and hard.”</a:t>
            </a:r>
            <a:endParaRPr lang="en-US" sz="3000" dirty="0">
              <a:solidFill>
                <a:srgbClr val="C00000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524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DF19E-547F-DB4D-9285-88CDAEC09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then some live </a:t>
            </a:r>
            <a:br>
              <a:rPr lang="en-US" dirty="0"/>
            </a:br>
            <a:r>
              <a:rPr lang="en-US" dirty="0"/>
              <a:t>like there is no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25A7A-A208-7341-83DA-55B4EA625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6005"/>
            <a:ext cx="10515600" cy="3850958"/>
          </a:xfrm>
        </p:spPr>
        <p:txBody>
          <a:bodyPr/>
          <a:lstStyle/>
          <a:p>
            <a:pPr marL="230187" indent="0" algn="ctr">
              <a:buNone/>
            </a:pPr>
            <a:r>
              <a:rPr lang="en-US" i="1" dirty="0"/>
              <a:t>There is no soundness in my flesh Because of Your anger, Nor any health in my bones Because of my sin. For my iniquities have gone over my head; Like a heavy burden they are too heavy for me. My wounds are foul and festering Because of my foolishness.</a:t>
            </a:r>
          </a:p>
          <a:p>
            <a:pPr marL="230187" indent="0" algn="r">
              <a:buNone/>
            </a:pPr>
            <a:r>
              <a:rPr lang="en-US" dirty="0">
                <a:solidFill>
                  <a:srgbClr val="C00000">
                    <a:alpha val="70000"/>
                  </a:srgbClr>
                </a:solidFill>
              </a:rPr>
              <a:t>Psalm 38:3-5</a:t>
            </a:r>
          </a:p>
        </p:txBody>
      </p:sp>
    </p:spTree>
    <p:extLst>
      <p:ext uri="{BB962C8B-B14F-4D97-AF65-F5344CB8AC3E}">
        <p14:creationId xmlns:p14="http://schemas.microsoft.com/office/powerpoint/2010/main" val="1204360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0BFD0-5A34-C048-A09E-07A7A497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there is grace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AC394-C388-6C41-AB22-11296BC55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Justice demands a penalty for our sin. </a:t>
            </a:r>
            <a:r>
              <a:rPr lang="en-US" b="1" dirty="0"/>
              <a:t>Every. single. one. of. them</a:t>
            </a:r>
            <a:r>
              <a:rPr lang="en-US" dirty="0"/>
              <a:t>. </a:t>
            </a:r>
          </a:p>
          <a:p>
            <a:r>
              <a:rPr lang="en-US" dirty="0"/>
              <a:t>And then God’s justice comes in the form of Jesus. </a:t>
            </a:r>
            <a:r>
              <a:rPr lang="en-US" dirty="0">
                <a:solidFill>
                  <a:srgbClr val="C00000">
                    <a:alpha val="70000"/>
                  </a:srgbClr>
                </a:solidFill>
              </a:rPr>
              <a:t>Romans 6:23</a:t>
            </a:r>
          </a:p>
          <a:p>
            <a:r>
              <a:rPr lang="en-US" dirty="0"/>
              <a:t>He paid the penalty on behalf of everyone who calls upon His name for salvation! </a:t>
            </a:r>
            <a:r>
              <a:rPr lang="en-US" dirty="0">
                <a:solidFill>
                  <a:srgbClr val="C00000">
                    <a:alpha val="70000"/>
                  </a:srgbClr>
                </a:solidFill>
              </a:rPr>
              <a:t>Romans 5:1-2</a:t>
            </a:r>
          </a:p>
        </p:txBody>
      </p:sp>
    </p:spTree>
    <p:extLst>
      <p:ext uri="{BB962C8B-B14F-4D97-AF65-F5344CB8AC3E}">
        <p14:creationId xmlns:p14="http://schemas.microsoft.com/office/powerpoint/2010/main" val="1257852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5C7EA-F468-1446-8066-05C075A5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Blessed Assurance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BE5DB-12F6-F24B-863D-658800182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1720"/>
            <a:ext cx="10515600" cy="3845243"/>
          </a:xfrm>
        </p:spPr>
        <p:txBody>
          <a:bodyPr/>
          <a:lstStyle/>
          <a:p>
            <a:pPr marL="230187" indent="0">
              <a:buNone/>
            </a:pPr>
            <a:r>
              <a:rPr lang="en-US" i="1" dirty="0"/>
              <a:t>For if our heart condemns us, </a:t>
            </a:r>
            <a:r>
              <a:rPr lang="en-US" b="1" i="1" dirty="0"/>
              <a:t>God is greater than our heart</a:t>
            </a:r>
            <a:r>
              <a:rPr lang="en-US" i="1" dirty="0"/>
              <a:t>, and knows all things. Beloved, if our heart does not condemn us, we have confidence toward God.</a:t>
            </a:r>
          </a:p>
          <a:p>
            <a:pPr marL="230187" indent="0" algn="r">
              <a:buNone/>
            </a:pPr>
            <a:r>
              <a:rPr lang="en-US" dirty="0">
                <a:solidFill>
                  <a:srgbClr val="C00000">
                    <a:alpha val="70000"/>
                  </a:srgbClr>
                </a:solidFill>
              </a:rPr>
              <a:t>1 John 3:20-21</a:t>
            </a:r>
          </a:p>
        </p:txBody>
      </p:sp>
    </p:spTree>
    <p:extLst>
      <p:ext uri="{BB962C8B-B14F-4D97-AF65-F5344CB8AC3E}">
        <p14:creationId xmlns:p14="http://schemas.microsoft.com/office/powerpoint/2010/main" val="415673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E90C2-AC0F-5648-A3EC-6CE9428D5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Grace… to all who believe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7E91E-034B-1C4E-9F04-B2F85C18C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Trust in God </a:t>
            </a:r>
            <a:r>
              <a:rPr lang="en-US" dirty="0"/>
              <a:t>(not yourself)</a:t>
            </a:r>
            <a:r>
              <a:rPr lang="en-US" b="1" dirty="0"/>
              <a:t> </a:t>
            </a:r>
            <a:r>
              <a:rPr lang="en-US" dirty="0"/>
              <a:t>for your salvation.</a:t>
            </a:r>
          </a:p>
          <a:p>
            <a:r>
              <a:rPr lang="en-US" b="1" dirty="0"/>
              <a:t>Keep His commandments</a:t>
            </a:r>
            <a:r>
              <a:rPr lang="en-US" dirty="0"/>
              <a:t>.</a:t>
            </a:r>
          </a:p>
          <a:p>
            <a:pPr marL="230187" indent="0" algn="ctr">
              <a:buNone/>
            </a:pPr>
            <a:r>
              <a:rPr lang="en-US" i="1" dirty="0"/>
              <a:t>And whatever we ask we receive from Him, because we keep His commandments and do those things that are pleasing in His sight. And this is His commandment: that we should believe on the name of His Son Jesus Christ and love one another, as He gave us commandment.</a:t>
            </a:r>
          </a:p>
          <a:p>
            <a:pPr marL="230187" indent="0" algn="r">
              <a:buNone/>
            </a:pPr>
            <a:r>
              <a:rPr lang="en-US" dirty="0">
                <a:solidFill>
                  <a:srgbClr val="C00000">
                    <a:alpha val="70000"/>
                  </a:srgbClr>
                </a:solidFill>
              </a:rPr>
              <a:t>1 John 3:22-23</a:t>
            </a:r>
          </a:p>
        </p:txBody>
      </p:sp>
    </p:spTree>
    <p:extLst>
      <p:ext uri="{BB962C8B-B14F-4D97-AF65-F5344CB8AC3E}">
        <p14:creationId xmlns:p14="http://schemas.microsoft.com/office/powerpoint/2010/main" val="4090631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269C-4203-9B42-9D0A-C21EBE7A4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Grace Greater Than Our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513E0-934E-C943-89A6-E3DF71B16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0187" indent="0">
              <a:buNone/>
            </a:pPr>
            <a:r>
              <a:rPr lang="en-US" dirty="0">
                <a:solidFill>
                  <a:srgbClr val="C00000">
                    <a:alpha val="70000"/>
                  </a:srgbClr>
                </a:solidFill>
              </a:rPr>
              <a:t>Verse 1</a:t>
            </a:r>
          </a:p>
          <a:p>
            <a:pPr marL="230187" indent="0">
              <a:buNone/>
            </a:pPr>
            <a:r>
              <a:rPr lang="en-US" dirty="0"/>
              <a:t>Marvelous grace of our loving Lord,</a:t>
            </a:r>
            <a:br>
              <a:rPr lang="en-US" dirty="0"/>
            </a:br>
            <a:r>
              <a:rPr lang="en-US" dirty="0"/>
              <a:t>Grace that exceeds our sin and our guilt!</a:t>
            </a:r>
            <a:br>
              <a:rPr lang="en-US" dirty="0"/>
            </a:br>
            <a:r>
              <a:rPr lang="en-US" dirty="0"/>
              <a:t>Yonder on Calvary's mount out-poured–</a:t>
            </a:r>
            <a:br>
              <a:rPr lang="en-US" dirty="0"/>
            </a:br>
            <a:r>
              <a:rPr lang="en-US" dirty="0"/>
              <a:t>There where the blood of the Lamb was spilt.</a:t>
            </a:r>
          </a:p>
        </p:txBody>
      </p:sp>
    </p:spTree>
    <p:extLst>
      <p:ext uri="{BB962C8B-B14F-4D97-AF65-F5344CB8AC3E}">
        <p14:creationId xmlns:p14="http://schemas.microsoft.com/office/powerpoint/2010/main" val="957512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269C-4203-9B42-9D0A-C21EBE7A4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Grace Greater Than Our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513E0-934E-C943-89A6-E3DF71B16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0187" indent="0">
              <a:buNone/>
            </a:pPr>
            <a:r>
              <a:rPr lang="en-US" dirty="0">
                <a:solidFill>
                  <a:srgbClr val="C00000">
                    <a:alpha val="70000"/>
                  </a:srgbClr>
                </a:solidFill>
              </a:rPr>
              <a:t>Verse 2</a:t>
            </a:r>
          </a:p>
          <a:p>
            <a:pPr marL="230187" indent="0">
              <a:buNone/>
            </a:pPr>
            <a:r>
              <a:rPr lang="en-US" dirty="0"/>
              <a:t>Sin and despair, like the sea-waves cold,</a:t>
            </a:r>
            <a:br>
              <a:rPr lang="en-US" dirty="0"/>
            </a:br>
            <a:r>
              <a:rPr lang="en-US" dirty="0"/>
              <a:t>Threaten the soul with infinite loss;</a:t>
            </a:r>
            <a:br>
              <a:rPr lang="en-US" dirty="0"/>
            </a:br>
            <a:r>
              <a:rPr lang="en-US" dirty="0"/>
              <a:t>Grace that is greater– yes, grace untold–</a:t>
            </a:r>
            <a:br>
              <a:rPr lang="en-US" dirty="0"/>
            </a:br>
            <a:r>
              <a:rPr lang="en-US" dirty="0"/>
              <a:t>Points to the Refuge, the mighty Cross.</a:t>
            </a:r>
          </a:p>
        </p:txBody>
      </p:sp>
    </p:spTree>
    <p:extLst>
      <p:ext uri="{BB962C8B-B14F-4D97-AF65-F5344CB8AC3E}">
        <p14:creationId xmlns:p14="http://schemas.microsoft.com/office/powerpoint/2010/main" val="4083694575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DarkSeedLeftStep">
      <a:dk1>
        <a:srgbClr val="000000"/>
      </a:dk1>
      <a:lt1>
        <a:srgbClr val="FFFFFF"/>
      </a:lt1>
      <a:dk2>
        <a:srgbClr val="301B2A"/>
      </a:dk2>
      <a:lt2>
        <a:srgbClr val="F0F3F2"/>
      </a:lt2>
      <a:accent1>
        <a:srgbClr val="C34D80"/>
      </a:accent1>
      <a:accent2>
        <a:srgbClr val="B13B9F"/>
      </a:accent2>
      <a:accent3>
        <a:srgbClr val="A44DC3"/>
      </a:accent3>
      <a:accent4>
        <a:srgbClr val="613BB1"/>
      </a:accent4>
      <a:accent5>
        <a:srgbClr val="4D58C3"/>
      </a:accent5>
      <a:accent6>
        <a:srgbClr val="3B78B1"/>
      </a:accent6>
      <a:hlink>
        <a:srgbClr val="665FC9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504</Words>
  <Application>Microsoft Macintosh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 Next LT Pro</vt:lpstr>
      <vt:lpstr>Sabon Next LT</vt:lpstr>
      <vt:lpstr>Wingdings</vt:lpstr>
      <vt:lpstr>LuminousVTI</vt:lpstr>
      <vt:lpstr>Grace</vt:lpstr>
      <vt:lpstr>Sin destroys</vt:lpstr>
      <vt:lpstr>Dealing with a guilty conscience</vt:lpstr>
      <vt:lpstr>And then some live  like there is no hope</vt:lpstr>
      <vt:lpstr>But there is grace</vt:lpstr>
      <vt:lpstr>Blessed Assurance</vt:lpstr>
      <vt:lpstr>Grace… to all who believe</vt:lpstr>
      <vt:lpstr>Grace Greater Than Our Sin</vt:lpstr>
      <vt:lpstr>Grace Greater Than Our Sin</vt:lpstr>
      <vt:lpstr>Grace Greater Than Our Sin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</dc:title>
  <dc:creator>Mitch Davis</dc:creator>
  <cp:lastModifiedBy>Mitch Davis</cp:lastModifiedBy>
  <cp:revision>1</cp:revision>
  <dcterms:created xsi:type="dcterms:W3CDTF">2021-12-05T02:25:33Z</dcterms:created>
  <dcterms:modified xsi:type="dcterms:W3CDTF">2021-12-05T06:19:49Z</dcterms:modified>
</cp:coreProperties>
</file>