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76" r:id="rId4"/>
    <p:sldId id="274" r:id="rId5"/>
    <p:sldId id="278" r:id="rId6"/>
    <p:sldId id="277" r:id="rId7"/>
    <p:sldId id="281" r:id="rId8"/>
    <p:sldId id="282" r:id="rId9"/>
    <p:sldId id="283" r:id="rId10"/>
    <p:sldId id="280" r:id="rId11"/>
    <p:sldId id="279" r:id="rId12"/>
    <p:sldId id="284" r:id="rId13"/>
    <p:sldId id="285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D5E35-5CE3-4213-B394-748E58916310}" v="184" dt="2021-11-14T14:54:41.304"/>
    <p1510:client id="{470D7B22-7A12-9E41-B709-56A2E4AF4307}" v="15" dt="2021-11-14T05:30:11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347D5E35-5CE3-4213-B394-748E58916310}"/>
    <pc:docChg chg="custSel modSld sldOrd">
      <pc:chgData name="Mitch Davis" userId="388b89a0e6bb1f2e" providerId="LiveId" clId="{347D5E35-5CE3-4213-B394-748E58916310}" dt="2021-11-14T14:54:41.304" v="184" actId="20577"/>
      <pc:docMkLst>
        <pc:docMk/>
      </pc:docMkLst>
      <pc:sldChg chg="modSp mod ord">
        <pc:chgData name="Mitch Davis" userId="388b89a0e6bb1f2e" providerId="LiveId" clId="{347D5E35-5CE3-4213-B394-748E58916310}" dt="2021-11-14T14:54:41.304" v="184" actId="20577"/>
        <pc:sldMkLst>
          <pc:docMk/>
          <pc:sldMk cId="263023751" sldId="272"/>
        </pc:sldMkLst>
        <pc:spChg chg="mod">
          <ac:chgData name="Mitch Davis" userId="388b89a0e6bb1f2e" providerId="LiveId" clId="{347D5E35-5CE3-4213-B394-748E58916310}" dt="2021-11-14T14:53:05.126" v="30" actId="20577"/>
          <ac:spMkLst>
            <pc:docMk/>
            <pc:sldMk cId="263023751" sldId="272"/>
            <ac:spMk id="2" creationId="{FDF5426B-3FC3-4A08-80E4-A456346399BD}"/>
          </ac:spMkLst>
        </pc:spChg>
        <pc:spChg chg="mod">
          <ac:chgData name="Mitch Davis" userId="388b89a0e6bb1f2e" providerId="LiveId" clId="{347D5E35-5CE3-4213-B394-748E58916310}" dt="2021-11-14T14:54:41.304" v="184" actId="20577"/>
          <ac:spMkLst>
            <pc:docMk/>
            <pc:sldMk cId="263023751" sldId="272"/>
            <ac:spMk id="3" creationId="{5C523F7B-DB80-4DC2-938A-4D2FFA118C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8C9D-3121-49D0-9DF0-CC3EFC21161E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50FE3-E50A-4C9B-BF2E-5A052AFA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5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 man and woman join together as “one flesh”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At its best the husband/wife co-heirs flourish in their endeavor to glorify God to the world.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They fulfill their God-given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But, husbands and wives are made up of people…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Relationships can get complex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Miscommunication is bound to happen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50FE3-E50A-4C9B-BF2E-5A052AFA34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Homer </a:t>
            </a:r>
            <a:r>
              <a:rPr lang="en-US" err="1"/>
              <a:t>Haily</a:t>
            </a:r>
            <a:endParaRPr lang="en-US"/>
          </a:p>
          <a:p>
            <a:pPr marL="228600" indent="-228600">
              <a:buAutoNum type="arabicPeriod"/>
            </a:pPr>
            <a:r>
              <a:rPr lang="en-US"/>
              <a:t>Keith Sharp</a:t>
            </a:r>
          </a:p>
          <a:p>
            <a:pPr marL="228600" indent="-228600">
              <a:buAutoNum type="arabicPeriod"/>
            </a:pPr>
            <a:r>
              <a:rPr lang="en-US"/>
              <a:t>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50FE3-E50A-4C9B-BF2E-5A052AFA3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Homer </a:t>
            </a:r>
            <a:r>
              <a:rPr lang="en-US" err="1"/>
              <a:t>Haily</a:t>
            </a:r>
            <a:endParaRPr lang="en-US"/>
          </a:p>
          <a:p>
            <a:pPr marL="228600" indent="-228600">
              <a:buAutoNum type="arabicPeriod"/>
            </a:pPr>
            <a:r>
              <a:rPr lang="en-US"/>
              <a:t>Keith Sharp</a:t>
            </a:r>
          </a:p>
          <a:p>
            <a:pPr marL="228600" indent="-228600">
              <a:buAutoNum type="arabicPeriod"/>
            </a:pPr>
            <a:r>
              <a:rPr lang="en-US"/>
              <a:t>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50FE3-E50A-4C9B-BF2E-5A052AFA3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ebible.com</a:t>
            </a:r>
            <a:r>
              <a:rPr lang="en-US"/>
              <a:t>/questions/5940-how-does-one-repent-of-adultery-when-they-have-married-a-divorced-person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50FE3-E50A-4C9B-BF2E-5A052AFA34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 man and woman join together as “one flesh”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At its best the husband/wife co-heirs flourish in their endeavor to glorify God to the world.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They fulfill their God-given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But, husbands and wives are made up of people…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Relationships can get complex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Miscommunication is bound to happen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50FE3-E50A-4C9B-BF2E-5A052AFA34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90A204C-887C-6245-85CD-64193C787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481A55-6FAC-C44B-9B31-C2BDE518C3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2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06850"/>
          </a:xfrm>
        </p:spPr>
        <p:txBody>
          <a:bodyPr anchor="ctr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188487F-DD31-984F-9168-35797E38A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7F7DA0-C8B0-0846-A16D-18D4946C0428}"/>
              </a:ext>
            </a:extLst>
          </p:cNvPr>
          <p:cNvSpPr/>
          <p:nvPr userDrawn="1"/>
        </p:nvSpPr>
        <p:spPr>
          <a:xfrm>
            <a:off x="0" y="7382"/>
            <a:ext cx="12192000" cy="6858000"/>
          </a:xfrm>
          <a:prstGeom prst="rect">
            <a:avLst/>
          </a:prstGeom>
          <a:solidFill>
            <a:schemeClr val="bg1">
              <a:alpha val="552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5625475"/>
          </a:xfrm>
        </p:spPr>
        <p:txBody>
          <a:bodyPr anchor="ctr">
            <a:normAutofit/>
          </a:bodyPr>
          <a:lstStyle>
            <a:lvl1pPr>
              <a:defRPr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9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8FD4CC1-D2AA-8F43-837F-A44931D45C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788" indent="-458788" algn="l" defTabSz="914400" rtl="0" eaLnBrk="1" latinLnBrk="0" hangingPunct="1">
        <a:lnSpc>
          <a:spcPct val="11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7575" indent="-460375" algn="l" defTabSz="914400" rtl="0" eaLnBrk="1" latinLnBrk="0" hangingPunct="1">
        <a:lnSpc>
          <a:spcPct val="11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74E3E9-C615-E048-8F1E-DE74DFDA5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Ramifications of Divorce</a:t>
            </a:r>
          </a:p>
        </p:txBody>
      </p:sp>
    </p:spTree>
    <p:extLst>
      <p:ext uri="{BB962C8B-B14F-4D97-AF65-F5344CB8AC3E}">
        <p14:creationId xmlns:p14="http://schemas.microsoft.com/office/powerpoint/2010/main" val="44871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FDCD-CFDF-3A4B-B72E-7B053572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Lack of agreement</a:t>
            </a:r>
            <a:br>
              <a:rPr lang="en-US"/>
            </a:br>
            <a:r>
              <a:rPr lang="en-US"/>
              <a:t>(confusion?)</a:t>
            </a:r>
            <a:br>
              <a:rPr lang="en-US"/>
            </a:br>
            <a:r>
              <a:rPr lang="en-US"/>
              <a:t>on N.T. teaching</a:t>
            </a:r>
            <a:br>
              <a:rPr lang="en-US"/>
            </a:br>
            <a:r>
              <a:rPr lang="en-US"/>
              <a:t>about M-D-R</a:t>
            </a:r>
          </a:p>
        </p:txBody>
      </p:sp>
    </p:spTree>
    <p:extLst>
      <p:ext uri="{BB962C8B-B14F-4D97-AF65-F5344CB8AC3E}">
        <p14:creationId xmlns:p14="http://schemas.microsoft.com/office/powerpoint/2010/main" val="5361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B3018-ED1C-354C-96EB-E38F9A2F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83326"/>
            <a:ext cx="11274612" cy="5661887"/>
          </a:xfrm>
        </p:spPr>
        <p:txBody>
          <a:bodyPr>
            <a:normAutofit/>
          </a:bodyPr>
          <a:lstStyle/>
          <a:p>
            <a:r>
              <a:rPr lang="en-US" sz="3200"/>
              <a:t>Some teach MDR is meant for ALL PEOPLE (including those who have never heard of Jesus) vs. Christians.</a:t>
            </a:r>
          </a:p>
          <a:p>
            <a:r>
              <a:rPr lang="en-US" sz="3200"/>
              <a:t>Some teach – apart from adultery – that all divorce is sinful and cannot be executed… others don’t.</a:t>
            </a:r>
          </a:p>
          <a:p>
            <a:r>
              <a:rPr lang="en-US" sz="3200"/>
              <a:t>Some teach that Paul’s teaching must be understood WITHIN Jesus’ teaching… other’s don’t.</a:t>
            </a:r>
          </a:p>
          <a:p>
            <a:r>
              <a:rPr lang="en-US" sz="3200"/>
              <a:t>Differing view of “under bondage”: </a:t>
            </a:r>
          </a:p>
          <a:p>
            <a:pPr lvl="1"/>
            <a:r>
              <a:rPr lang="en-US" sz="2800"/>
              <a:t>Biblical divorce (innocent not under bondage, but guilty is); </a:t>
            </a:r>
          </a:p>
          <a:p>
            <a:pPr lvl="1"/>
            <a:r>
              <a:rPr lang="en-US" sz="2800"/>
              <a:t>Non-biblical divorce: both still under bondage.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3857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B3018-ED1C-354C-96EB-E38F9A2F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83326"/>
            <a:ext cx="11274612" cy="5995851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Some teach you must get to the court first; others teach long as it is biblical you can put away spouse “in your heart”.</a:t>
            </a:r>
          </a:p>
          <a:p>
            <a:r>
              <a:rPr lang="en-US" sz="3200"/>
              <a:t>Some teach repentance means:</a:t>
            </a:r>
          </a:p>
          <a:p>
            <a:pPr lvl="1"/>
            <a:r>
              <a:rPr lang="en-US" sz="2800" b="1"/>
              <a:t>Undo your divorce </a:t>
            </a:r>
            <a:r>
              <a:rPr lang="en-US" sz="2800"/>
              <a:t>if it was not for adultery.</a:t>
            </a:r>
          </a:p>
          <a:p>
            <a:pPr lvl="1"/>
            <a:r>
              <a:rPr lang="en-US" sz="2800" b="1"/>
              <a:t>Undo the remarriage </a:t>
            </a:r>
            <a:r>
              <a:rPr lang="en-US" sz="2800"/>
              <a:t>if previous M/D was not biblical</a:t>
            </a:r>
          </a:p>
          <a:p>
            <a:pPr lvl="1"/>
            <a:r>
              <a:rPr lang="en-US" sz="2800" b="1"/>
              <a:t>Do better </a:t>
            </a:r>
            <a:r>
              <a:rPr lang="en-US" sz="2800"/>
              <a:t>(“go and sin no more”) going forward: regardless of divorce/remarriage situation.  </a:t>
            </a:r>
          </a:p>
          <a:p>
            <a:r>
              <a:rPr lang="en-US" sz="3200"/>
              <a:t>Some teach we cannot fellowship anyone with a different (“unbiblical”) belief, view, or practice… others teach we can.</a:t>
            </a:r>
          </a:p>
          <a:p>
            <a:r>
              <a:rPr lang="en-US" sz="3200"/>
              <a:t>Some believe “sexual immorality” is adultery… others do not.</a:t>
            </a:r>
          </a:p>
          <a:p>
            <a:r>
              <a:rPr lang="en-US" sz="3200"/>
              <a:t>Etc., etc., etc.</a:t>
            </a:r>
          </a:p>
        </p:txBody>
      </p:sp>
    </p:spTree>
    <p:extLst>
      <p:ext uri="{BB962C8B-B14F-4D97-AF65-F5344CB8AC3E}">
        <p14:creationId xmlns:p14="http://schemas.microsoft.com/office/powerpoint/2010/main" val="31354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0B1D-1202-E14C-8A42-0E655345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209006"/>
            <a:ext cx="10895106" cy="1175657"/>
          </a:xfrm>
        </p:spPr>
        <p:txBody>
          <a:bodyPr>
            <a:normAutofit/>
          </a:bodyPr>
          <a:lstStyle/>
          <a:p>
            <a:r>
              <a:rPr lang="en-US"/>
              <a:t>How shall we face judgment?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4761-856A-C640-856B-FD437D7F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3"/>
            <a:ext cx="11274612" cy="480091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If our convictions (individually, or collectively) are wrong on any of the above differences mentioned (and many more not mentioned) </a:t>
            </a:r>
            <a:r>
              <a:rPr lang="en-US" i="1"/>
              <a:t>are we condemned to eternal punishment</a:t>
            </a:r>
            <a:r>
              <a:rPr lang="en-US"/>
              <a:t>? </a:t>
            </a:r>
          </a:p>
          <a:p>
            <a:r>
              <a:rPr lang="en-US" b="1"/>
              <a:t>At what point does God’s grace save us?</a:t>
            </a:r>
            <a:r>
              <a:rPr lang="en-US"/>
              <a:t>…especially when everyone on opposing views want nothing but to be faithful to the truth on this matter (as any other)?</a:t>
            </a:r>
          </a:p>
          <a:p>
            <a:r>
              <a:rPr lang="en-US"/>
              <a:t>At what point do we </a:t>
            </a:r>
            <a:r>
              <a:rPr lang="en-US" b="1"/>
              <a:t>withdraw or accept fellowship </a:t>
            </a:r>
            <a:r>
              <a:rPr lang="en-US"/>
              <a:t>regarding opposing views?</a:t>
            </a:r>
          </a:p>
        </p:txBody>
      </p:sp>
    </p:spTree>
    <p:extLst>
      <p:ext uri="{BB962C8B-B14F-4D97-AF65-F5344CB8AC3E}">
        <p14:creationId xmlns:p14="http://schemas.microsoft.com/office/powerpoint/2010/main" val="274968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185E84-4A09-AA46-919C-E39C5AA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alpha val="69000"/>
            </a:schemeClr>
          </a:solidFill>
        </p:spPr>
        <p:txBody>
          <a:bodyPr lIns="274320" tIns="274320" rIns="274320" bIns="274320">
            <a:noAutofit/>
          </a:bodyPr>
          <a:lstStyle/>
          <a:p>
            <a:r>
              <a:rPr lang="en-US" sz="4800"/>
              <a:t>We do not want to open the door for licentiousness; neither do we wish to add substance to the words of a certain writer, </a:t>
            </a:r>
            <a:r>
              <a:rPr lang="en-US" sz="4800" err="1"/>
              <a:t>Reinold</a:t>
            </a:r>
            <a:r>
              <a:rPr lang="en-US" sz="4800"/>
              <a:t> Niebuhr when he says “there is no deeper pathos in the spiritual life than the cruelty of righteous people.”</a:t>
            </a:r>
            <a:br>
              <a:rPr lang="en-US" sz="5400"/>
            </a:br>
            <a:r>
              <a:rPr lang="en-US" sz="5400" i="1"/>
              <a:t>Frederick Thomas</a:t>
            </a:r>
          </a:p>
        </p:txBody>
      </p:sp>
    </p:spTree>
    <p:extLst>
      <p:ext uri="{BB962C8B-B14F-4D97-AF65-F5344CB8AC3E}">
        <p14:creationId xmlns:p14="http://schemas.microsoft.com/office/powerpoint/2010/main" val="146899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426B-3FC3-4A08-80E4-A4563463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Encouragement for Divorcees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3F7B-DB80-4DC2-938A-4D2FFA118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/>
              <a:t>Even a faithful follower of God in the Bible was guilty of breaking his marriage covenant… was referred to as a man “after God’s own heart”. </a:t>
            </a:r>
          </a:p>
          <a:p>
            <a:pPr marL="0" indent="0">
              <a:buNone/>
            </a:pPr>
            <a:endParaRPr lang="en-US" sz="4400"/>
          </a:p>
          <a:p>
            <a:r>
              <a:rPr lang="en-US" sz="4400"/>
              <a:t>Go forward and live for God.</a:t>
            </a:r>
          </a:p>
          <a:p>
            <a:r>
              <a:rPr lang="en-US" sz="4400"/>
              <a:t>Brethren – Encourage brethren who have gone/going through a divorce in striving to be faithful to God</a:t>
            </a:r>
          </a:p>
        </p:txBody>
      </p:sp>
    </p:spTree>
    <p:extLst>
      <p:ext uri="{BB962C8B-B14F-4D97-AF65-F5344CB8AC3E}">
        <p14:creationId xmlns:p14="http://schemas.microsoft.com/office/powerpoint/2010/main" val="26302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426B-3FC3-4A08-80E4-A4563463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43691"/>
            <a:ext cx="10895106" cy="1240972"/>
          </a:xfrm>
        </p:spPr>
        <p:txBody>
          <a:bodyPr>
            <a:normAutofit/>
          </a:bodyPr>
          <a:lstStyle/>
          <a:p>
            <a:r>
              <a:rPr lang="en-US"/>
              <a:t>The life of a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3F7B-DB80-4DC2-938A-4D2FFA11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05312"/>
            <a:ext cx="11274612" cy="4738733"/>
          </a:xfrm>
        </p:spPr>
        <p:txBody>
          <a:bodyPr>
            <a:normAutofit lnSpcReduction="10000"/>
          </a:bodyPr>
          <a:lstStyle/>
          <a:p>
            <a:r>
              <a:rPr lang="en-US"/>
              <a:t>At its best the husband/wife co-heirs image and glorify God; emulating God’s faithful covenant relationship with His people. </a:t>
            </a:r>
            <a:r>
              <a:rPr lang="en-US">
                <a:solidFill>
                  <a:srgbClr val="C00000"/>
                </a:solidFill>
              </a:rPr>
              <a:t>Cp. Eph 5:32</a:t>
            </a:r>
          </a:p>
          <a:p>
            <a:r>
              <a:rPr lang="en-US"/>
              <a:t>But, husbands and wives are made up of people who sin. </a:t>
            </a:r>
          </a:p>
          <a:p>
            <a:pPr lvl="1"/>
            <a:r>
              <a:rPr lang="en-US"/>
              <a:t>Where there is sin: neglect of vows, abuse, </a:t>
            </a:r>
            <a:r>
              <a:rPr lang="en-US" err="1"/>
              <a:t>infedility</a:t>
            </a:r>
            <a:r>
              <a:rPr lang="en-US"/>
              <a:t>, </a:t>
            </a:r>
            <a:r>
              <a:rPr lang="en-US" err="1"/>
              <a:t>etc</a:t>
            </a:r>
            <a:r>
              <a:rPr lang="en-US"/>
              <a:t>…</a:t>
            </a:r>
          </a:p>
          <a:p>
            <a:pPr lvl="1"/>
            <a:r>
              <a:rPr lang="en-US"/>
              <a:t>“Divorce happens”</a:t>
            </a:r>
          </a:p>
        </p:txBody>
      </p:sp>
    </p:spTree>
    <p:extLst>
      <p:ext uri="{BB962C8B-B14F-4D97-AF65-F5344CB8AC3E}">
        <p14:creationId xmlns:p14="http://schemas.microsoft.com/office/powerpoint/2010/main" val="362165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DC148-032B-A242-B5DF-D3B2282C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“God hates divorce… but”</a:t>
            </a:r>
            <a:br>
              <a:rPr lang="en-US" sz="7200"/>
            </a:br>
            <a:r>
              <a:rPr lang="en-US" sz="7200"/>
              <a:t>(Malachi 2:16)</a:t>
            </a:r>
            <a:br>
              <a:rPr lang="en-US"/>
            </a:br>
            <a:br>
              <a:rPr lang="en-US"/>
            </a:br>
            <a:r>
              <a:rPr lang="en-US" sz="5400" i="1"/>
              <a:t>Understanding </a:t>
            </a:r>
            <a:br>
              <a:rPr lang="en-US" sz="5400" i="1"/>
            </a:br>
            <a:r>
              <a:rPr lang="en-US" sz="5400" i="1"/>
              <a:t>O.T. “divorce” situations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57785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8322-CE92-9E48-9ED1-817437D3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56754"/>
            <a:ext cx="10895106" cy="1162595"/>
          </a:xfrm>
        </p:spPr>
        <p:txBody>
          <a:bodyPr/>
          <a:lstStyle/>
          <a:p>
            <a:r>
              <a:rPr lang="en-US"/>
              <a:t>Laws pertaining to marriage/divorce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A246-64E4-3644-9C85-151D8D853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319349"/>
            <a:ext cx="11532432" cy="5277393"/>
          </a:xfrm>
        </p:spPr>
        <p:txBody>
          <a:bodyPr>
            <a:normAutofit/>
          </a:bodyPr>
          <a:lstStyle/>
          <a:p>
            <a:r>
              <a:rPr lang="en-US" sz="3200"/>
              <a:t>A number of Jewish men took women to be their wives but would later “send them away” (discard them).</a:t>
            </a:r>
            <a:r>
              <a:rPr lang="en-US" sz="3200" b="1" baseline="30000">
                <a:solidFill>
                  <a:srgbClr val="0070C0"/>
                </a:solidFill>
              </a:rPr>
              <a:t>1</a:t>
            </a:r>
            <a:endParaRPr lang="en-US" sz="3400" b="1" baseline="30000">
              <a:solidFill>
                <a:srgbClr val="0070C0"/>
              </a:solidFill>
            </a:endParaRPr>
          </a:p>
          <a:p>
            <a:r>
              <a:rPr lang="en-US" sz="3400"/>
              <a:t>O.T. laws sought to husband abuses within their cultural context with safeguards:</a:t>
            </a:r>
          </a:p>
          <a:p>
            <a:pPr lvl="1"/>
            <a:r>
              <a:rPr lang="en-US" sz="3000"/>
              <a:t>She could leave if she wasn’t provided for. </a:t>
            </a:r>
            <a:r>
              <a:rPr lang="en-US" sz="3000">
                <a:solidFill>
                  <a:srgbClr val="C00000"/>
                </a:solidFill>
              </a:rPr>
              <a:t>Exo 21:1-6, 7-</a:t>
            </a:r>
            <a:r>
              <a:rPr lang="en-US" sz="3000" b="1">
                <a:solidFill>
                  <a:srgbClr val="C00000"/>
                </a:solidFill>
              </a:rPr>
              <a:t>11</a:t>
            </a:r>
          </a:p>
          <a:p>
            <a:pPr lvl="1"/>
            <a:r>
              <a:rPr lang="en-US" sz="3000"/>
              <a:t>Female must be set free if he doesn’t delight in her. </a:t>
            </a:r>
            <a:r>
              <a:rPr lang="en-US" sz="3000">
                <a:solidFill>
                  <a:srgbClr val="C00000"/>
                </a:solidFill>
              </a:rPr>
              <a:t>Dt 21:10-</a:t>
            </a:r>
            <a:r>
              <a:rPr lang="en-US" sz="3000" b="1">
                <a:solidFill>
                  <a:srgbClr val="C00000"/>
                </a:solidFill>
              </a:rPr>
              <a:t>14</a:t>
            </a:r>
          </a:p>
          <a:p>
            <a:pPr lvl="1"/>
            <a:r>
              <a:rPr lang="en-US" sz="3000"/>
              <a:t>A divorced (and widowed) woman had the freedom to make her own vow. </a:t>
            </a:r>
            <a:r>
              <a:rPr lang="en-US" sz="3000">
                <a:solidFill>
                  <a:srgbClr val="C00000"/>
                </a:solidFill>
              </a:rPr>
              <a:t>Num 30:9</a:t>
            </a:r>
          </a:p>
        </p:txBody>
      </p:sp>
    </p:spTree>
    <p:extLst>
      <p:ext uri="{BB962C8B-B14F-4D97-AF65-F5344CB8AC3E}">
        <p14:creationId xmlns:p14="http://schemas.microsoft.com/office/powerpoint/2010/main" val="217360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F03B-DCAD-004E-AD22-01F2FE6F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Deuteronomy 24:1-4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A47E-CA21-3F4E-A7B7-CBA534A0D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purpose of typical laws given was (and is) to right wrongs that were being committed.</a:t>
            </a:r>
          </a:p>
          <a:p>
            <a:r>
              <a:rPr lang="en-US"/>
              <a:t>One such safeguard for women was the Jewish “</a:t>
            </a:r>
            <a:r>
              <a:rPr lang="en-US" i="1"/>
              <a:t>get</a:t>
            </a:r>
            <a:r>
              <a:rPr lang="en-US"/>
              <a:t>”, a.k.a.: “certificate of divorce.</a:t>
            </a:r>
            <a:r>
              <a:rPr lang="en-US" baseline="30000"/>
              <a:t>”</a:t>
            </a:r>
          </a:p>
          <a:p>
            <a:r>
              <a:rPr lang="en-US"/>
              <a:t>Regarding this law: “</a:t>
            </a:r>
            <a:r>
              <a:rPr lang="en-US" i="1"/>
              <a:t>The only words which this </a:t>
            </a:r>
            <a:r>
              <a:rPr lang="en-US" i="1" err="1"/>
              <a:t>mishnah</a:t>
            </a:r>
            <a:r>
              <a:rPr lang="en-US" i="1"/>
              <a:t> regards as essential are: “You are permitted to any ma</a:t>
            </a:r>
            <a:r>
              <a:rPr lang="en-US"/>
              <a:t>n”. </a:t>
            </a:r>
            <a:r>
              <a:rPr lang="en-US" b="1" baseline="30000">
                <a:solidFill>
                  <a:srgbClr val="0070C0"/>
                </a:solidFill>
              </a:rPr>
              <a:t>2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4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5D2C57-3D19-DF4C-8AEA-A6F694F1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So, what did </a:t>
            </a:r>
            <a:br>
              <a:rPr lang="en-US" sz="6000"/>
            </a:br>
            <a:r>
              <a:rPr lang="en-US" sz="6000"/>
              <a:t>Jesus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C9F0-377C-D54A-B7B8-1BEEA11D32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17169" y="559813"/>
            <a:ext cx="4699768" cy="56123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30188" indent="0" algn="ctr">
              <a:buClr>
                <a:schemeClr val="accent1"/>
              </a:buClr>
              <a:buNone/>
            </a:pPr>
            <a:r>
              <a:rPr lang="en-US" sz="4000"/>
              <a:t>“</a:t>
            </a:r>
            <a:r>
              <a:rPr lang="en-US" sz="4000" b="1"/>
              <a:t>Moses</a:t>
            </a:r>
            <a:r>
              <a:rPr lang="en-US" sz="4000"/>
              <a:t>, because of the </a:t>
            </a:r>
            <a:r>
              <a:rPr lang="en-US" sz="4000" b="1"/>
              <a:t>hardness of your hearts</a:t>
            </a:r>
            <a:r>
              <a:rPr lang="en-US" sz="4000"/>
              <a:t>, </a:t>
            </a:r>
            <a:r>
              <a:rPr lang="en-US" sz="4000" b="1"/>
              <a:t>permitted</a:t>
            </a:r>
            <a:r>
              <a:rPr lang="en-US" sz="4000"/>
              <a:t> you to </a:t>
            </a:r>
            <a:r>
              <a:rPr lang="en-US" sz="4000" b="1"/>
              <a:t>divorce</a:t>
            </a:r>
            <a:r>
              <a:rPr lang="en-US" sz="4000"/>
              <a:t> your wives, but from the beginning it was not so.”</a:t>
            </a:r>
            <a:br>
              <a:rPr lang="en-US" sz="3200"/>
            </a:br>
            <a:r>
              <a:rPr lang="en-US" sz="3200">
                <a:solidFill>
                  <a:srgbClr val="C00000"/>
                </a:solidFill>
              </a:rPr>
              <a:t>Matthew 19:4</a:t>
            </a:r>
          </a:p>
        </p:txBody>
      </p:sp>
    </p:spTree>
    <p:extLst>
      <p:ext uri="{BB962C8B-B14F-4D97-AF65-F5344CB8AC3E}">
        <p14:creationId xmlns:p14="http://schemas.microsoft.com/office/powerpoint/2010/main" val="51358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A4230E-CACD-824D-A12C-2E239009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252729"/>
            <a:ext cx="10895106" cy="920115"/>
          </a:xfrm>
        </p:spPr>
        <p:txBody>
          <a:bodyPr/>
          <a:lstStyle/>
          <a:p>
            <a:r>
              <a:rPr lang="en-US"/>
              <a:t>Jesus’ teaching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ED866-BE94-6440-B81B-C60E1C87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172844"/>
            <a:ext cx="11274612" cy="497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Matt 5:32 </a:t>
            </a:r>
            <a:r>
              <a:rPr lang="en-US"/>
              <a:t>- But I say to you that whoever divorces his wife </a:t>
            </a:r>
            <a:r>
              <a:rPr lang="en-US" b="1"/>
              <a:t>for any reason except sexual immorality </a:t>
            </a:r>
            <a:r>
              <a:rPr lang="en-US"/>
              <a:t>causes her to commit adultery; and whoever marries a woman who is divorced commits adultery. </a:t>
            </a:r>
            <a:r>
              <a:rPr lang="en-US">
                <a:solidFill>
                  <a:srgbClr val="C00000"/>
                </a:solidFill>
              </a:rPr>
              <a:t>Mk 10:12</a:t>
            </a:r>
            <a:r>
              <a:rPr lang="en-US"/>
              <a:t> - And if a woman divorces her husband and marries another, she commits adultery.” </a:t>
            </a:r>
            <a:r>
              <a:rPr lang="en-US">
                <a:solidFill>
                  <a:srgbClr val="C00000"/>
                </a:solidFill>
              </a:rPr>
              <a:t>Matt 19:6</a:t>
            </a:r>
            <a:r>
              <a:rPr lang="en-US"/>
              <a:t> Therefore what God has joined together, let not man separate.”</a:t>
            </a: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4306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0202-3EF3-354D-93C5-180F94DB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04503"/>
            <a:ext cx="10895106" cy="1084218"/>
          </a:xfrm>
        </p:spPr>
        <p:txBody>
          <a:bodyPr>
            <a:normAutofit/>
          </a:bodyPr>
          <a:lstStyle/>
          <a:p>
            <a:r>
              <a:rPr lang="en-US"/>
              <a:t>Paul’s Teaching in </a:t>
            </a:r>
            <a:r>
              <a:rPr lang="en-US">
                <a:solidFill>
                  <a:srgbClr val="C00000"/>
                </a:solidFill>
              </a:rPr>
              <a:t>Romans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3885-367A-C641-BA79-76C96D7A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76104"/>
            <a:ext cx="11274612" cy="4669110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Rom 7:1-3 … v. 3 - </a:t>
            </a:r>
            <a:r>
              <a:rPr lang="en-US"/>
              <a:t>So then if, while her husband lives, she marries another man, she will be called an adulteress; but if her husband dies, she is free from that law, so that she is no adulteress, though she has married another man.</a:t>
            </a:r>
          </a:p>
        </p:txBody>
      </p:sp>
    </p:spTree>
    <p:extLst>
      <p:ext uri="{BB962C8B-B14F-4D97-AF65-F5344CB8AC3E}">
        <p14:creationId xmlns:p14="http://schemas.microsoft.com/office/powerpoint/2010/main" val="75521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0202-3EF3-354D-93C5-180F94DB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04503"/>
            <a:ext cx="10895106" cy="1084218"/>
          </a:xfrm>
        </p:spPr>
        <p:txBody>
          <a:bodyPr>
            <a:normAutofit/>
          </a:bodyPr>
          <a:lstStyle/>
          <a:p>
            <a:r>
              <a:rPr lang="en-US"/>
              <a:t>Paul’s Teaching in </a:t>
            </a:r>
            <a:r>
              <a:rPr lang="en-US">
                <a:solidFill>
                  <a:srgbClr val="C00000"/>
                </a:solidFill>
              </a:rPr>
              <a:t>1 Corinthians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3885-367A-C641-BA79-76C96D7A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76104"/>
            <a:ext cx="11274612" cy="4669110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Vs. 10-11</a:t>
            </a:r>
            <a:r>
              <a:rPr lang="en-US"/>
              <a:t>(I command, yet not I but the Lord): Married</a:t>
            </a:r>
          </a:p>
          <a:p>
            <a:r>
              <a:rPr lang="en-US">
                <a:solidFill>
                  <a:srgbClr val="C00000"/>
                </a:solidFill>
              </a:rPr>
              <a:t>Vs. 12-16 </a:t>
            </a:r>
            <a:r>
              <a:rPr lang="en-US"/>
              <a:t>(I, not the Lord): Married with an unbelieving spouse.</a:t>
            </a:r>
          </a:p>
          <a:p>
            <a:r>
              <a:rPr lang="en-US">
                <a:solidFill>
                  <a:srgbClr val="C00000"/>
                </a:solidFill>
              </a:rPr>
              <a:t>Vs. 25-28 </a:t>
            </a:r>
            <a:r>
              <a:rPr lang="en-US"/>
              <a:t>(cont. I, not the Lord?): Virgins</a:t>
            </a:r>
          </a:p>
          <a:p>
            <a:r>
              <a:rPr lang="en-US">
                <a:solidFill>
                  <a:srgbClr val="C00000"/>
                </a:solidFill>
              </a:rPr>
              <a:t>Vs. 39</a:t>
            </a:r>
            <a:r>
              <a:rPr lang="en-US"/>
              <a:t>… only in the Lord.</a:t>
            </a:r>
          </a:p>
        </p:txBody>
      </p:sp>
    </p:spTree>
    <p:extLst>
      <p:ext uri="{BB962C8B-B14F-4D97-AF65-F5344CB8AC3E}">
        <p14:creationId xmlns:p14="http://schemas.microsoft.com/office/powerpoint/2010/main" val="413414931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RightStep">
      <a:dk1>
        <a:srgbClr val="000000"/>
      </a:dk1>
      <a:lt1>
        <a:srgbClr val="FFFFFF"/>
      </a:lt1>
      <a:dk2>
        <a:srgbClr val="412429"/>
      </a:dk2>
      <a:lt2>
        <a:srgbClr val="E2E8E2"/>
      </a:lt2>
      <a:accent1>
        <a:srgbClr val="D040CD"/>
      </a:accent1>
      <a:accent2>
        <a:srgbClr val="BE2E80"/>
      </a:accent2>
      <a:accent3>
        <a:srgbClr val="D04056"/>
      </a:accent3>
      <a:accent4>
        <a:srgbClr val="BE552E"/>
      </a:accent4>
      <a:accent5>
        <a:srgbClr val="C79B3D"/>
      </a:accent5>
      <a:accent6>
        <a:srgbClr val="9DAA29"/>
      </a:accent6>
      <a:hlink>
        <a:srgbClr val="329633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DappledVTI</vt:lpstr>
      <vt:lpstr>The Ramifications of Divorce</vt:lpstr>
      <vt:lpstr>The life of a marriage</vt:lpstr>
      <vt:lpstr>“God hates divorce… but” (Malachi 2:16)  Understanding  O.T. “divorce” situations</vt:lpstr>
      <vt:lpstr>Laws pertaining to marriage/divorce</vt:lpstr>
      <vt:lpstr>Deuteronomy 24:1-4</vt:lpstr>
      <vt:lpstr>So, what did  Jesus mean?</vt:lpstr>
      <vt:lpstr>Jesus’ teaching</vt:lpstr>
      <vt:lpstr>Paul’s Teaching in Romans 7</vt:lpstr>
      <vt:lpstr>Paul’s Teaching in 1 Corinthians 7</vt:lpstr>
      <vt:lpstr>Lack of agreement (confusion?) on N.T. teaching about M-D-R</vt:lpstr>
      <vt:lpstr>PowerPoint Presentation</vt:lpstr>
      <vt:lpstr>PowerPoint Presentation</vt:lpstr>
      <vt:lpstr>How shall we face judgment?</vt:lpstr>
      <vt:lpstr>We do not want to open the door for licentiousness; neither do we wish to add substance to the words of a certain writer, Reinold Niebuhr when he says “there is no deeper pathos in the spiritual life than the cruelty of righteous people.” Frederick Thomas</vt:lpstr>
      <vt:lpstr>Encouragement for Divorcees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Divorce</dc:title>
  <dc:creator>Mitch Davis</dc:creator>
  <cp:revision>1</cp:revision>
  <dcterms:created xsi:type="dcterms:W3CDTF">2021-11-01T18:10:16Z</dcterms:created>
  <dcterms:modified xsi:type="dcterms:W3CDTF">2021-11-14T14:54:52Z</dcterms:modified>
</cp:coreProperties>
</file>