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3" r:id="rId5"/>
    <p:sldId id="259"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20FF02-77E1-DD44-A84C-3F8F6E3F8558}" v="26" dt="2021-09-19T06:04:01.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3"/>
    <p:restoredTop sz="81088"/>
  </p:normalViewPr>
  <p:slideViewPr>
    <p:cSldViewPr snapToGrid="0" snapToObjects="1">
      <p:cViewPr varScale="1">
        <p:scale>
          <a:sx n="98" d="100"/>
          <a:sy n="98" d="100"/>
        </p:scale>
        <p:origin x="13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21EC9-28FC-424C-BE94-AE1EDAED1712}" type="datetimeFigureOut">
              <a:rPr lang="en-US" smtClean="0"/>
              <a:t>9/19/21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D7728-9CBF-C84B-BBA8-028CE707647E}" type="slidenum">
              <a:rPr lang="en-US" smtClean="0"/>
              <a:t>‹#›</a:t>
            </a:fld>
            <a:endParaRPr lang="en-US"/>
          </a:p>
        </p:txBody>
      </p:sp>
    </p:spTree>
    <p:extLst>
      <p:ext uri="{BB962C8B-B14F-4D97-AF65-F5344CB8AC3E}">
        <p14:creationId xmlns:p14="http://schemas.microsoft.com/office/powerpoint/2010/main" val="153029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mazon.com/Temple-Churchs-Mission-Biblical-Theology/dp/083082618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derekzrishmawy.com</a:t>
            </a:r>
            <a:r>
              <a:rPr lang="en-US" dirty="0"/>
              <a:t>/2012/12/07/9-reasons-the-garden-of-eden-was-a-temple/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Derek </a:t>
            </a:r>
            <a:r>
              <a:rPr lang="en-US" dirty="0" err="1"/>
              <a:t>Rishmawy</a:t>
            </a:r>
            <a:r>
              <a:rPr lang="en-US" dirty="0"/>
              <a:t>: </a:t>
            </a:r>
            <a:r>
              <a:rPr lang="en-US" sz="1200" b="0" i="0" u="none" strike="noStrike" kern="1200" cap="all" dirty="0">
                <a:solidFill>
                  <a:schemeClr val="tx1"/>
                </a:solidFill>
                <a:effectLst/>
                <a:latin typeface="+mn-lt"/>
                <a:ea typeface="+mn-ea"/>
                <a:cs typeface="+mn-cs"/>
              </a:rPr>
              <a:t>9 REASONS THE GARDEN OF EDEN WAS A TEMPLE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G.K. Beale is a bit of an expert on the subject of the Temple in biblical theology. He did happen to write a whole </a:t>
            </a:r>
            <a:r>
              <a:rPr lang="en-US" sz="1200" b="0" i="0" u="none" strike="noStrike" kern="1200" dirty="0">
                <a:solidFill>
                  <a:schemeClr val="tx1"/>
                </a:solidFill>
                <a:effectLst/>
                <a:latin typeface="+mn-lt"/>
                <a:ea typeface="+mn-ea"/>
                <a:cs typeface="+mn-cs"/>
                <a:hlinkClick r:id="rId3"/>
              </a:rPr>
              <a:t>book</a:t>
            </a:r>
            <a:r>
              <a:rPr lang="en-US" sz="1200" b="0" i="0" u="none" strike="noStrike" kern="1200" dirty="0">
                <a:solidFill>
                  <a:schemeClr val="tx1"/>
                </a:solidFill>
                <a:effectLst/>
                <a:latin typeface="+mn-lt"/>
                <a:ea typeface="+mn-ea"/>
                <a:cs typeface="+mn-cs"/>
              </a:rPr>
              <a:t> on it.</a:t>
            </a:r>
            <a:endParaRPr lang="en-US" sz="1200" b="0" i="0" u="none" strike="noStrike" kern="1200" cap="all" dirty="0">
              <a:solidFill>
                <a:schemeClr val="tx1"/>
              </a:solidFill>
              <a:effectLst/>
              <a:latin typeface="+mn-lt"/>
              <a:ea typeface="+mn-ea"/>
              <a:cs typeface="+mn-cs"/>
            </a:endParaRPr>
          </a:p>
          <a:p>
            <a:br>
              <a:rPr lang="en-US" dirty="0"/>
            </a:br>
            <a:r>
              <a:rPr lang="en-US" dirty="0"/>
              <a:t>1. In the later OT the Temple was the place of God’s special presence where he made himself known and felt to Israel. That is exactly how his walking with Adam and Eve in the Garden is depicted. (Gen. 3:8)</a:t>
            </a:r>
          </a:p>
          <a:p>
            <a:r>
              <a:rPr lang="en-US" dirty="0"/>
              <a:t>2. Adam is placed in the garden to “cultivate (</a:t>
            </a:r>
            <a:r>
              <a:rPr lang="en-US" sz="1200" i="1" kern="1200" dirty="0" err="1">
                <a:solidFill>
                  <a:schemeClr val="tx1"/>
                </a:solidFill>
                <a:effectLst/>
                <a:latin typeface="+mn-lt"/>
                <a:ea typeface="+mn-ea"/>
                <a:cs typeface="+mn-cs"/>
              </a:rPr>
              <a:t>abad</a:t>
            </a:r>
            <a:r>
              <a:rPr lang="en-US" dirty="0"/>
              <a:t>)” and “keep (</a:t>
            </a:r>
            <a:r>
              <a:rPr lang="en-US" sz="1200" i="1" kern="1200" dirty="0" err="1">
                <a:solidFill>
                  <a:schemeClr val="tx1"/>
                </a:solidFill>
                <a:effectLst/>
                <a:latin typeface="+mn-lt"/>
                <a:ea typeface="+mn-ea"/>
                <a:cs typeface="+mn-cs"/>
              </a:rPr>
              <a:t>samar</a:t>
            </a:r>
            <a:r>
              <a:rPr lang="en-US" dirty="0"/>
              <a:t>)” it (Gen 2:15). The same two words are translated elsewhere “serve” and “guard”, and when they appear together, they are either referring to Israelites serving or obeying God’s word, or more usually, to the job of the priest in guarding and keeping the Temple. (Num. 3:7-8; 8:25-26; 1 Chron. 23:32) Elsewhere Adam is portrayed dressed in the clothes of the high priest, functioning as a high priest. (</a:t>
            </a:r>
            <a:r>
              <a:rPr lang="en-US" dirty="0" err="1"/>
              <a:t>Ezek</a:t>
            </a:r>
            <a:r>
              <a:rPr lang="en-US" dirty="0"/>
              <a:t> 28:11-19; see Beale, pg. 618 on this for more argumentation.)</a:t>
            </a:r>
          </a:p>
          <a:p>
            <a:r>
              <a:rPr lang="en-US" dirty="0"/>
              <a:t>3. The tree of life served as a model for the lampstand, which was clearly shaped as a tree, in the Temple.</a:t>
            </a:r>
          </a:p>
          <a:p>
            <a:r>
              <a:rPr lang="en-US" dirty="0"/>
              <a:t>4. Israel’s later Temple was made with wood carvings of flowers, palm trees, etc. meant to recall Eden’s garden brilliance  (1 Kings 6:18, 29, 32, 35); pomegranates were also placed at the bottom of the two stone pillars in the Temple. (7:18-20)</a:t>
            </a:r>
          </a:p>
          <a:p>
            <a:r>
              <a:rPr lang="en-US" dirty="0"/>
              <a:t>5. The entrance to the Temple was to the east, on a mountain facing Zion (Ex. 15:17), just as the end-time temple prophesied in Ezekiel is (40:2, 6; 43:12). Well, turns out the entrance to Eden was from the East (Gen. 3:24) and in some places pictured as being on a mountain. (Ezek. 28:14, 16)</a:t>
            </a:r>
          </a:p>
          <a:p>
            <a:r>
              <a:rPr lang="en-US" dirty="0"/>
              <a:t>6. The tree of the knowledge of good and evil and the ark of the covenant both were accessed or touched only on pain of death. Also, both were sources of wisdom.</a:t>
            </a:r>
          </a:p>
          <a:p>
            <a:r>
              <a:rPr lang="en-US" dirty="0"/>
              <a:t>7. Just as a river flowed out of Eden (Gen 2:10), so a river is supposed to flow out of the End-time Temple (</a:t>
            </a:r>
            <a:r>
              <a:rPr lang="en-US" dirty="0" err="1"/>
              <a:t>Ezek</a:t>
            </a:r>
            <a:r>
              <a:rPr lang="en-US" dirty="0"/>
              <a:t> 47:1-12; Rev. 21:1-2)</a:t>
            </a:r>
          </a:p>
          <a:p>
            <a:r>
              <a:rPr lang="en-US" dirty="0"/>
              <a:t>8. This one requires some serious argument so I suggest you consult Beale directly here (pg. 620-621), but just as there was a tripartite sacred structure to the Temple, Beale discerns a tripartite structure to creation with Eden standing at the center as a Holy of Holies.</a:t>
            </a:r>
          </a:p>
          <a:p>
            <a:r>
              <a:rPr lang="en-US" dirty="0"/>
              <a:t>9. Ezekiel 28:13-14 refers the Eden as “the holy mountain of God” which everywhere else in the OT is Temple and Tabernacle language.</a:t>
            </a:r>
          </a:p>
        </p:txBody>
      </p:sp>
      <p:sp>
        <p:nvSpPr>
          <p:cNvPr id="4" name="Slide Number Placeholder 3"/>
          <p:cNvSpPr>
            <a:spLocks noGrp="1"/>
          </p:cNvSpPr>
          <p:nvPr>
            <p:ph type="sldNum" sz="quarter" idx="5"/>
          </p:nvPr>
        </p:nvSpPr>
        <p:spPr/>
        <p:txBody>
          <a:bodyPr/>
          <a:lstStyle/>
          <a:p>
            <a:fld id="{DDAD7728-9CBF-C84B-BBA8-028CE707647E}" type="slidenum">
              <a:rPr lang="en-US" smtClean="0"/>
              <a:t>5</a:t>
            </a:fld>
            <a:endParaRPr lang="en-US"/>
          </a:p>
        </p:txBody>
      </p:sp>
    </p:spTree>
    <p:extLst>
      <p:ext uri="{BB962C8B-B14F-4D97-AF65-F5344CB8AC3E}">
        <p14:creationId xmlns:p14="http://schemas.microsoft.com/office/powerpoint/2010/main" val="1305155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0005F16-D2B8-EA46-9468-9FDD5A5445FF}"/>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5" name="Footer Placeholder 4">
            <a:extLst>
              <a:ext uri="{FF2B5EF4-FFF2-40B4-BE49-F238E27FC236}">
                <a16:creationId xmlns:a16="http://schemas.microsoft.com/office/drawing/2014/main" id="{85152114-C365-F94D-ADCE-1821D2100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C37E4-0308-D743-9945-37249EEF7675}"/>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137131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0DD7-2A6A-C448-9BCC-A43ADB423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434D67-3E73-1348-8FB2-9C584BE6D9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20EA5-A67A-7442-B041-DB1B69761641}"/>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5" name="Footer Placeholder 4">
            <a:extLst>
              <a:ext uri="{FF2B5EF4-FFF2-40B4-BE49-F238E27FC236}">
                <a16:creationId xmlns:a16="http://schemas.microsoft.com/office/drawing/2014/main" id="{7D1CEFAA-F57A-0448-8819-6E0377802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47B9A-B305-9D46-8190-E29C1CE170D9}"/>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275585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13317-E573-8347-9476-7DA103111B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E68009-0FA6-EE44-9A44-AA88DD71D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E7E5B-9302-2345-ADAC-CD42D2F5E9F4}"/>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5" name="Footer Placeholder 4">
            <a:extLst>
              <a:ext uri="{FF2B5EF4-FFF2-40B4-BE49-F238E27FC236}">
                <a16:creationId xmlns:a16="http://schemas.microsoft.com/office/drawing/2014/main" id="{9302159D-ABEC-7040-865F-638F49CF7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7C6AC-B209-5442-8AFC-60484750EAA7}"/>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268201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5F1220-3441-1643-9934-EF636A297347}"/>
              </a:ext>
            </a:extLst>
          </p:cNvPr>
          <p:cNvSpPr/>
          <p:nvPr userDrawn="1"/>
        </p:nvSpPr>
        <p:spPr>
          <a:xfrm>
            <a:off x="0" y="1825625"/>
            <a:ext cx="12192000" cy="5032375"/>
          </a:xfrm>
          <a:prstGeom prst="rect">
            <a:avLst/>
          </a:prstGeom>
          <a:gradFill>
            <a:gsLst>
              <a:gs pos="69000">
                <a:srgbClr val="FBFCFE">
                  <a:alpha val="72213"/>
                </a:srgbClr>
              </a:gs>
              <a:gs pos="0">
                <a:schemeClr val="accent1">
                  <a:lumMod val="5000"/>
                  <a:lumOff val="95000"/>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B18AED-8A9A-C541-8BE1-BB8BE755BC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642E6-CA0D-0240-AD7F-460772AD90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ECE513-21BE-FE4F-8B78-ADEC43EDA19B}"/>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5" name="Footer Placeholder 4">
            <a:extLst>
              <a:ext uri="{FF2B5EF4-FFF2-40B4-BE49-F238E27FC236}">
                <a16:creationId xmlns:a16="http://schemas.microsoft.com/office/drawing/2014/main" id="{4C0F6934-08B8-C742-8F9F-D26CE4E1B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DF969-53D8-C244-9BB0-DA3A546478A6}"/>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300031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EBE0-0ADF-2141-BD35-0D9C475F5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7AD3BC-FF91-DA4B-AF49-52ACDC85E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BA4807-577B-AE42-8D08-323B074633E7}"/>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5" name="Footer Placeholder 4">
            <a:extLst>
              <a:ext uri="{FF2B5EF4-FFF2-40B4-BE49-F238E27FC236}">
                <a16:creationId xmlns:a16="http://schemas.microsoft.com/office/drawing/2014/main" id="{E45A5952-B868-8241-BCAC-6C1D1AD76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84CC8-08B8-9044-81FD-66B04CFF0F46}"/>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295513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815E-4944-E248-B1F7-558F847B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70D9C-29E9-3341-BC8A-FE4A573D1A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E766A5-ECDD-C04E-9AD3-6C58FC608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CB28E8-6049-D048-BF06-6ED3D1A06C38}"/>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6" name="Footer Placeholder 5">
            <a:extLst>
              <a:ext uri="{FF2B5EF4-FFF2-40B4-BE49-F238E27FC236}">
                <a16:creationId xmlns:a16="http://schemas.microsoft.com/office/drawing/2014/main" id="{DC0FFC3B-28E5-224E-9517-E7515F27A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2DC99-A7EB-BE4E-9286-BADE29C097A7}"/>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72372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2C812-5CC8-474C-9718-FFC9C974DA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A309EE-7994-F042-8870-0DF7873D6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40EC7F-C677-3845-99CE-DA08B1398B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402B0E-8E69-CB4F-A6C8-0B609702D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85F04-3ADD-CD46-82C8-D2ADFD926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9120C4-7819-824E-BAD5-30C1B06385E7}"/>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8" name="Footer Placeholder 7">
            <a:extLst>
              <a:ext uri="{FF2B5EF4-FFF2-40B4-BE49-F238E27FC236}">
                <a16:creationId xmlns:a16="http://schemas.microsoft.com/office/drawing/2014/main" id="{054BE58F-E7B6-1643-8461-FBBC16944B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5700A3-8AC6-484E-97BD-A2D0779A5621}"/>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334904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73FE-AAB2-5C4B-B13C-7B55243C3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65EC5-6942-7740-9ECB-1D3CC9A1BBD6}"/>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4" name="Footer Placeholder 3">
            <a:extLst>
              <a:ext uri="{FF2B5EF4-FFF2-40B4-BE49-F238E27FC236}">
                <a16:creationId xmlns:a16="http://schemas.microsoft.com/office/drawing/2014/main" id="{F41CC560-AB83-D44F-BF74-8E7B7D0226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39A2A-6611-2448-9A9A-1F27A6534486}"/>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186804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97284-3172-F340-87FB-A3BC163B09C4}"/>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3" name="Footer Placeholder 2">
            <a:extLst>
              <a:ext uri="{FF2B5EF4-FFF2-40B4-BE49-F238E27FC236}">
                <a16:creationId xmlns:a16="http://schemas.microsoft.com/office/drawing/2014/main" id="{4EAA6C37-418A-BC40-89B9-EDAAAAE4E3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42475F-47E1-454D-8E57-9E8DE4909C90}"/>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52828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BB3A-91CD-B745-952B-DECEDD82B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86B62-1665-B84A-9D92-123DF6AF4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FD76F-742C-D24A-8285-03AB7520B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A222F-B95C-6F43-B3F7-4382961E1925}"/>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6" name="Footer Placeholder 5">
            <a:extLst>
              <a:ext uri="{FF2B5EF4-FFF2-40B4-BE49-F238E27FC236}">
                <a16:creationId xmlns:a16="http://schemas.microsoft.com/office/drawing/2014/main" id="{94DFA1CA-8AE9-5440-B14A-6A4D5F12E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BA74E-77DD-3F44-ABDB-59E461CB196F}"/>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211087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C6F4-71DF-CB46-8837-85174589D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5ABDC6-DE88-4040-B0E4-6070D6DFCD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FD9785-BD4B-5F47-983F-1954F2C4F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581166-2F4C-DD40-BD08-375F86FCDD20}"/>
              </a:ext>
            </a:extLst>
          </p:cNvPr>
          <p:cNvSpPr>
            <a:spLocks noGrp="1"/>
          </p:cNvSpPr>
          <p:nvPr>
            <p:ph type="dt" sz="half" idx="10"/>
          </p:nvPr>
        </p:nvSpPr>
        <p:spPr/>
        <p:txBody>
          <a:bodyPr/>
          <a:lstStyle/>
          <a:p>
            <a:fld id="{FD420CB4-7DD9-CA42-BD5F-8835EA355344}" type="datetimeFigureOut">
              <a:rPr lang="en-US" smtClean="0"/>
              <a:t>9/18/21</a:t>
            </a:fld>
            <a:endParaRPr lang="en-US"/>
          </a:p>
        </p:txBody>
      </p:sp>
      <p:sp>
        <p:nvSpPr>
          <p:cNvPr id="6" name="Footer Placeholder 5">
            <a:extLst>
              <a:ext uri="{FF2B5EF4-FFF2-40B4-BE49-F238E27FC236}">
                <a16:creationId xmlns:a16="http://schemas.microsoft.com/office/drawing/2014/main" id="{280ADFFF-DD03-5347-B76D-4D1213395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D19E0-58A0-4C41-B117-7A18FDEBC02A}"/>
              </a:ext>
            </a:extLst>
          </p:cNvPr>
          <p:cNvSpPr>
            <a:spLocks noGrp="1"/>
          </p:cNvSpPr>
          <p:nvPr>
            <p:ph type="sldNum" sz="quarter" idx="12"/>
          </p:nvPr>
        </p:nvSpPr>
        <p:spPr/>
        <p:txBody>
          <a:bodyPr/>
          <a:lstStyle/>
          <a:p>
            <a:fld id="{6DF374B3-FD48-F745-90A5-6346409E6FC7}" type="slidenum">
              <a:rPr lang="en-US" smtClean="0"/>
              <a:t>‹#›</a:t>
            </a:fld>
            <a:endParaRPr lang="en-US"/>
          </a:p>
        </p:txBody>
      </p:sp>
    </p:spTree>
    <p:extLst>
      <p:ext uri="{BB962C8B-B14F-4D97-AF65-F5344CB8AC3E}">
        <p14:creationId xmlns:p14="http://schemas.microsoft.com/office/powerpoint/2010/main" val="404026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51D61-72CA-7944-B974-8A83DA996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21CCF8-11AA-814A-B4B1-83118E1FE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D27802-5C57-9146-9293-9868A1417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0CB4-7DD9-CA42-BD5F-8835EA355344}" type="datetimeFigureOut">
              <a:rPr lang="en-US" smtClean="0"/>
              <a:t>9/18/21</a:t>
            </a:fld>
            <a:endParaRPr lang="en-US"/>
          </a:p>
        </p:txBody>
      </p:sp>
      <p:sp>
        <p:nvSpPr>
          <p:cNvPr id="5" name="Footer Placeholder 4">
            <a:extLst>
              <a:ext uri="{FF2B5EF4-FFF2-40B4-BE49-F238E27FC236}">
                <a16:creationId xmlns:a16="http://schemas.microsoft.com/office/drawing/2014/main" id="{CACAB57E-BA76-DD4B-994A-B1F931B8A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F56866-CA68-9F4C-B46E-697F72130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374B3-FD48-F745-90A5-6346409E6FC7}" type="slidenum">
              <a:rPr lang="en-US" smtClean="0"/>
              <a:t>‹#›</a:t>
            </a:fld>
            <a:endParaRPr lang="en-US"/>
          </a:p>
        </p:txBody>
      </p:sp>
    </p:spTree>
    <p:extLst>
      <p:ext uri="{BB962C8B-B14F-4D97-AF65-F5344CB8AC3E}">
        <p14:creationId xmlns:p14="http://schemas.microsoft.com/office/powerpoint/2010/main" val="1174889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460375" indent="-460375" algn="l" defTabSz="914400" rtl="0" eaLnBrk="1" latinLnBrk="0" hangingPunct="1">
        <a:lnSpc>
          <a:spcPct val="90000"/>
        </a:lnSpc>
        <a:spcBef>
          <a:spcPts val="1000"/>
        </a:spcBef>
        <a:buFont typeface="Arial" panose="020B0604020202020204" pitchFamily="34" charset="0"/>
        <a:buChar char="•"/>
        <a:tabLst/>
        <a:defRPr sz="4000" kern="1200">
          <a:solidFill>
            <a:schemeClr val="tx1"/>
          </a:solidFill>
          <a:latin typeface="+mn-lt"/>
          <a:ea typeface="+mn-ea"/>
          <a:cs typeface="+mn-cs"/>
        </a:defRPr>
      </a:lvl1pPr>
      <a:lvl2pPr marL="922338" indent="-465138" algn="l" defTabSz="914400" rtl="0" eaLnBrk="1" latinLnBrk="0" hangingPunct="1">
        <a:lnSpc>
          <a:spcPct val="90000"/>
        </a:lnSpc>
        <a:spcBef>
          <a:spcPts val="500"/>
        </a:spcBef>
        <a:buFont typeface="Arial" panose="020B0604020202020204" pitchFamily="34" charset="0"/>
        <a:buChar char="•"/>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06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0C33-0C60-584B-B389-D42103C6EDCF}"/>
              </a:ext>
            </a:extLst>
          </p:cNvPr>
          <p:cNvSpPr>
            <a:spLocks noGrp="1"/>
          </p:cNvSpPr>
          <p:nvPr>
            <p:ph type="title"/>
          </p:nvPr>
        </p:nvSpPr>
        <p:spPr/>
        <p:txBody>
          <a:bodyPr>
            <a:normAutofit fontScale="90000"/>
          </a:bodyPr>
          <a:lstStyle/>
          <a:p>
            <a:r>
              <a:rPr lang="en-US" dirty="0"/>
              <a:t>The original view of </a:t>
            </a:r>
            <a:br>
              <a:rPr lang="en-US" dirty="0"/>
            </a:br>
            <a:r>
              <a:rPr lang="en-US" dirty="0"/>
              <a:t>“heaven and earth”</a:t>
            </a:r>
          </a:p>
        </p:txBody>
      </p:sp>
      <p:sp>
        <p:nvSpPr>
          <p:cNvPr id="3" name="Content Placeholder 2">
            <a:extLst>
              <a:ext uri="{FF2B5EF4-FFF2-40B4-BE49-F238E27FC236}">
                <a16:creationId xmlns:a16="http://schemas.microsoft.com/office/drawing/2014/main" id="{32B54A40-BB1C-554F-9F71-B97A27672F9B}"/>
              </a:ext>
            </a:extLst>
          </p:cNvPr>
          <p:cNvSpPr>
            <a:spLocks noGrp="1"/>
          </p:cNvSpPr>
          <p:nvPr>
            <p:ph idx="1"/>
          </p:nvPr>
        </p:nvSpPr>
        <p:spPr>
          <a:xfrm>
            <a:off x="838200" y="2168434"/>
            <a:ext cx="10515600" cy="4510661"/>
          </a:xfrm>
        </p:spPr>
        <p:txBody>
          <a:bodyPr>
            <a:normAutofit/>
          </a:bodyPr>
          <a:lstStyle/>
          <a:p>
            <a:r>
              <a:rPr lang="en-US" dirty="0"/>
              <a:t>In the beginning God created the “</a:t>
            </a:r>
            <a:r>
              <a:rPr lang="en-US" dirty="0" err="1"/>
              <a:t>shamayim</a:t>
            </a:r>
            <a:r>
              <a:rPr lang="en-US" dirty="0"/>
              <a:t>” (heavens) and ”</a:t>
            </a:r>
            <a:r>
              <a:rPr lang="en-US" dirty="0" err="1"/>
              <a:t>erets</a:t>
            </a:r>
            <a:r>
              <a:rPr lang="en-US" dirty="0"/>
              <a:t>” (earth). </a:t>
            </a:r>
            <a:r>
              <a:rPr lang="en-US" dirty="0" err="1">
                <a:solidFill>
                  <a:schemeClr val="accent2">
                    <a:lumMod val="75000"/>
                  </a:schemeClr>
                </a:solidFill>
              </a:rPr>
              <a:t>Gn</a:t>
            </a:r>
            <a:r>
              <a:rPr lang="en-US" dirty="0">
                <a:solidFill>
                  <a:schemeClr val="accent2">
                    <a:lumMod val="75000"/>
                  </a:schemeClr>
                </a:solidFill>
              </a:rPr>
              <a:t> 1:1</a:t>
            </a:r>
          </a:p>
          <a:p>
            <a:r>
              <a:rPr lang="en-US" dirty="0"/>
              <a:t>God called the firmament “</a:t>
            </a:r>
            <a:r>
              <a:rPr lang="en-US" dirty="0" err="1"/>
              <a:t>shamayim</a:t>
            </a:r>
            <a:r>
              <a:rPr lang="en-US" dirty="0"/>
              <a:t>”. </a:t>
            </a:r>
            <a:r>
              <a:rPr lang="en-US" dirty="0">
                <a:solidFill>
                  <a:schemeClr val="accent2">
                    <a:lumMod val="75000"/>
                  </a:schemeClr>
                </a:solidFill>
              </a:rPr>
              <a:t>V. 8</a:t>
            </a:r>
          </a:p>
          <a:p>
            <a:r>
              <a:rPr lang="en-US" dirty="0"/>
              <a:t>In other words: </a:t>
            </a:r>
            <a:r>
              <a:rPr lang="en-US" b="1" dirty="0"/>
              <a:t>heaven is not in the sky, heaven is the sky!</a:t>
            </a:r>
            <a:r>
              <a:rPr lang="en-US" dirty="0"/>
              <a:t> </a:t>
            </a:r>
            <a:r>
              <a:rPr lang="en-US" dirty="0" err="1">
                <a:solidFill>
                  <a:schemeClr val="accent2">
                    <a:lumMod val="75000"/>
                  </a:schemeClr>
                </a:solidFill>
              </a:rPr>
              <a:t>Gn</a:t>
            </a:r>
            <a:r>
              <a:rPr lang="en-US" dirty="0">
                <a:solidFill>
                  <a:schemeClr val="accent2">
                    <a:lumMod val="75000"/>
                  </a:schemeClr>
                </a:solidFill>
              </a:rPr>
              <a:t> 15:5; </a:t>
            </a:r>
            <a:r>
              <a:rPr lang="en-US" dirty="0" err="1">
                <a:solidFill>
                  <a:schemeClr val="accent2">
                    <a:lumMod val="75000"/>
                  </a:schemeClr>
                </a:solidFill>
              </a:rPr>
              <a:t>Gn</a:t>
            </a:r>
            <a:r>
              <a:rPr lang="en-US" dirty="0">
                <a:solidFill>
                  <a:schemeClr val="accent2">
                    <a:lumMod val="75000"/>
                  </a:schemeClr>
                </a:solidFill>
              </a:rPr>
              <a:t> 26:4; </a:t>
            </a:r>
            <a:r>
              <a:rPr lang="en-US" dirty="0" err="1">
                <a:solidFill>
                  <a:schemeClr val="accent2">
                    <a:lumMod val="75000"/>
                  </a:schemeClr>
                </a:solidFill>
              </a:rPr>
              <a:t>Gn</a:t>
            </a:r>
            <a:r>
              <a:rPr lang="en-US" dirty="0">
                <a:solidFill>
                  <a:schemeClr val="accent2">
                    <a:lumMod val="75000"/>
                  </a:schemeClr>
                </a:solidFill>
              </a:rPr>
              <a:t> 27:28</a:t>
            </a:r>
            <a:endParaRPr lang="en-US" dirty="0"/>
          </a:p>
        </p:txBody>
      </p:sp>
    </p:spTree>
    <p:extLst>
      <p:ext uri="{BB962C8B-B14F-4D97-AF65-F5344CB8AC3E}">
        <p14:creationId xmlns:p14="http://schemas.microsoft.com/office/powerpoint/2010/main" val="773495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038D-9B19-1345-B0F1-69B9D07136C4}"/>
              </a:ext>
            </a:extLst>
          </p:cNvPr>
          <p:cNvSpPr>
            <a:spLocks noGrp="1"/>
          </p:cNvSpPr>
          <p:nvPr>
            <p:ph type="title"/>
          </p:nvPr>
        </p:nvSpPr>
        <p:spPr>
          <a:xfrm>
            <a:off x="598714" y="538227"/>
            <a:ext cx="10994572" cy="1073428"/>
          </a:xfrm>
        </p:spPr>
        <p:txBody>
          <a:bodyPr>
            <a:normAutofit/>
          </a:bodyPr>
          <a:lstStyle/>
          <a:p>
            <a:r>
              <a:rPr lang="en-US" dirty="0"/>
              <a:t>Focal point of heaven and earth</a:t>
            </a:r>
          </a:p>
        </p:txBody>
      </p:sp>
      <p:sp>
        <p:nvSpPr>
          <p:cNvPr id="3" name="Content Placeholder 2">
            <a:extLst>
              <a:ext uri="{FF2B5EF4-FFF2-40B4-BE49-F238E27FC236}">
                <a16:creationId xmlns:a16="http://schemas.microsoft.com/office/drawing/2014/main" id="{23A39A44-54C5-D24C-9A61-2E9D3E41255F}"/>
              </a:ext>
            </a:extLst>
          </p:cNvPr>
          <p:cNvSpPr>
            <a:spLocks noGrp="1"/>
          </p:cNvSpPr>
          <p:nvPr>
            <p:ph idx="1"/>
          </p:nvPr>
        </p:nvSpPr>
        <p:spPr>
          <a:xfrm>
            <a:off x="808383" y="2011680"/>
            <a:ext cx="10575234" cy="4660790"/>
          </a:xfrm>
        </p:spPr>
        <p:txBody>
          <a:bodyPr>
            <a:normAutofit/>
          </a:bodyPr>
          <a:lstStyle/>
          <a:p>
            <a:r>
              <a:rPr lang="en-US" sz="3600" dirty="0"/>
              <a:t>After the creation we see God and man (dwelling) together in a sacred place: garden in Eden. </a:t>
            </a:r>
            <a:r>
              <a:rPr lang="en-US" sz="3600" dirty="0">
                <a:solidFill>
                  <a:schemeClr val="accent2">
                    <a:lumMod val="75000"/>
                  </a:schemeClr>
                </a:solidFill>
              </a:rPr>
              <a:t>Gen 2</a:t>
            </a:r>
          </a:p>
          <a:p>
            <a:pPr lvl="1"/>
            <a:r>
              <a:rPr lang="en-US" sz="3200" dirty="0"/>
              <a:t>Sin, however, entered the garden and man was removed from it. </a:t>
            </a:r>
            <a:r>
              <a:rPr lang="en-US" sz="3200" dirty="0">
                <a:solidFill>
                  <a:schemeClr val="accent2">
                    <a:lumMod val="75000"/>
                  </a:schemeClr>
                </a:solidFill>
              </a:rPr>
              <a:t>Gen 3:22-24</a:t>
            </a:r>
          </a:p>
          <a:p>
            <a:pPr lvl="1"/>
            <a:r>
              <a:rPr lang="en-US" sz="3200" dirty="0"/>
              <a:t>Sin spread outside the garden further corrupting the earth. </a:t>
            </a:r>
            <a:r>
              <a:rPr lang="en-US" sz="3200" dirty="0">
                <a:solidFill>
                  <a:schemeClr val="accent2">
                    <a:lumMod val="75000"/>
                  </a:schemeClr>
                </a:solidFill>
              </a:rPr>
              <a:t>Gen 4:16</a:t>
            </a:r>
          </a:p>
        </p:txBody>
      </p:sp>
    </p:spTree>
    <p:extLst>
      <p:ext uri="{BB962C8B-B14F-4D97-AF65-F5344CB8AC3E}">
        <p14:creationId xmlns:p14="http://schemas.microsoft.com/office/powerpoint/2010/main" val="149910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AF9E-D603-E240-9A33-AD1F483A2F8C}"/>
              </a:ext>
            </a:extLst>
          </p:cNvPr>
          <p:cNvSpPr>
            <a:spLocks noGrp="1"/>
          </p:cNvSpPr>
          <p:nvPr>
            <p:ph type="title"/>
          </p:nvPr>
        </p:nvSpPr>
        <p:spPr>
          <a:xfrm>
            <a:off x="838200" y="365125"/>
            <a:ext cx="10515600" cy="1711869"/>
          </a:xfrm>
        </p:spPr>
        <p:txBody>
          <a:bodyPr>
            <a:normAutofit fontScale="90000"/>
          </a:bodyPr>
          <a:lstStyle/>
          <a:p>
            <a:r>
              <a:rPr lang="en-US" dirty="0"/>
              <a:t>Biblical authors view God’s dwelling “in heaven”</a:t>
            </a:r>
          </a:p>
        </p:txBody>
      </p:sp>
      <p:sp>
        <p:nvSpPr>
          <p:cNvPr id="3" name="Content Placeholder 2">
            <a:extLst>
              <a:ext uri="{FF2B5EF4-FFF2-40B4-BE49-F238E27FC236}">
                <a16:creationId xmlns:a16="http://schemas.microsoft.com/office/drawing/2014/main" id="{EC6FF614-0F8D-BD42-BADF-6D5A4AC6F4A0}"/>
              </a:ext>
            </a:extLst>
          </p:cNvPr>
          <p:cNvSpPr>
            <a:spLocks noGrp="1"/>
          </p:cNvSpPr>
          <p:nvPr>
            <p:ph idx="1"/>
          </p:nvPr>
        </p:nvSpPr>
        <p:spPr>
          <a:xfrm>
            <a:off x="838200" y="2259873"/>
            <a:ext cx="10839994" cy="3917089"/>
          </a:xfrm>
        </p:spPr>
        <p:txBody>
          <a:bodyPr>
            <a:normAutofit/>
          </a:bodyPr>
          <a:lstStyle/>
          <a:p>
            <a:r>
              <a:rPr lang="en-US" sz="3200" dirty="0"/>
              <a:t>While man continues to live (and defile) on earth God is said to be “in heaven”. </a:t>
            </a:r>
          </a:p>
          <a:p>
            <a:pPr lvl="1"/>
            <a:r>
              <a:rPr lang="en-US" sz="2800" dirty="0"/>
              <a:t>God calls Abraham “from heaven”. </a:t>
            </a:r>
            <a:r>
              <a:rPr lang="en-US" sz="2800" dirty="0">
                <a:solidFill>
                  <a:schemeClr val="accent2">
                    <a:lumMod val="75000"/>
                  </a:schemeClr>
                </a:solidFill>
              </a:rPr>
              <a:t>Gen 22:11</a:t>
            </a:r>
          </a:p>
          <a:p>
            <a:pPr lvl="1"/>
            <a:r>
              <a:rPr lang="en-US" sz="2800" dirty="0"/>
              <a:t>Jacob’s dream ladder: angels going/up between heaven and earth. </a:t>
            </a:r>
            <a:r>
              <a:rPr lang="en-US" sz="2800" dirty="0">
                <a:solidFill>
                  <a:schemeClr val="accent2">
                    <a:lumMod val="75000"/>
                  </a:schemeClr>
                </a:solidFill>
              </a:rPr>
              <a:t>Gen 28:12</a:t>
            </a:r>
          </a:p>
          <a:p>
            <a:r>
              <a:rPr lang="en-US" sz="3200" dirty="0"/>
              <a:t>By the New Testament this distinction is clear:</a:t>
            </a:r>
          </a:p>
          <a:p>
            <a:pPr lvl="1"/>
            <a:r>
              <a:rPr lang="en-US" sz="2800" dirty="0"/>
              <a:t>Jesus views God as being “in heaven”.</a:t>
            </a:r>
            <a:r>
              <a:rPr lang="en-US" sz="2800" dirty="0">
                <a:solidFill>
                  <a:schemeClr val="accent2">
                    <a:lumMod val="75000"/>
                  </a:schemeClr>
                </a:solidFill>
              </a:rPr>
              <a:t> Matt 6:9</a:t>
            </a:r>
          </a:p>
          <a:p>
            <a:pPr lvl="1"/>
            <a:r>
              <a:rPr lang="en-US" sz="2800" dirty="0"/>
              <a:t>Paul distinguishes the “skies” from God’s dwelling place. </a:t>
            </a:r>
            <a:r>
              <a:rPr lang="en-US" sz="2800" dirty="0">
                <a:solidFill>
                  <a:schemeClr val="accent2">
                    <a:lumMod val="75000"/>
                  </a:schemeClr>
                </a:solidFill>
              </a:rPr>
              <a:t>2 Co 12:2</a:t>
            </a:r>
          </a:p>
        </p:txBody>
      </p:sp>
    </p:spTree>
    <p:extLst>
      <p:ext uri="{BB962C8B-B14F-4D97-AF65-F5344CB8AC3E}">
        <p14:creationId xmlns:p14="http://schemas.microsoft.com/office/powerpoint/2010/main" val="22432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742-FF13-7F4F-81AC-EBF076973FE3}"/>
              </a:ext>
            </a:extLst>
          </p:cNvPr>
          <p:cNvSpPr>
            <a:spLocks noGrp="1"/>
          </p:cNvSpPr>
          <p:nvPr>
            <p:ph type="title"/>
          </p:nvPr>
        </p:nvSpPr>
        <p:spPr/>
        <p:txBody>
          <a:bodyPr>
            <a:normAutofit fontScale="90000"/>
          </a:bodyPr>
          <a:lstStyle/>
          <a:p>
            <a:r>
              <a:rPr lang="en-US" dirty="0"/>
              <a:t>The “house of God”</a:t>
            </a:r>
            <a:br>
              <a:rPr lang="en-US" dirty="0"/>
            </a:br>
            <a:r>
              <a:rPr lang="en-US" sz="4400" dirty="0"/>
              <a:t>the place where heaven and earth meet</a:t>
            </a:r>
            <a:endParaRPr lang="en-US" dirty="0"/>
          </a:p>
        </p:txBody>
      </p:sp>
      <p:sp>
        <p:nvSpPr>
          <p:cNvPr id="3" name="Content Placeholder 2">
            <a:extLst>
              <a:ext uri="{FF2B5EF4-FFF2-40B4-BE49-F238E27FC236}">
                <a16:creationId xmlns:a16="http://schemas.microsoft.com/office/drawing/2014/main" id="{9E2C25B9-423D-294D-BBA4-E52244070550}"/>
              </a:ext>
            </a:extLst>
          </p:cNvPr>
          <p:cNvSpPr>
            <a:spLocks noGrp="1"/>
          </p:cNvSpPr>
          <p:nvPr>
            <p:ph idx="1"/>
          </p:nvPr>
        </p:nvSpPr>
        <p:spPr>
          <a:xfrm>
            <a:off x="838200" y="1981199"/>
            <a:ext cx="10515600" cy="4195763"/>
          </a:xfrm>
        </p:spPr>
        <p:txBody>
          <a:bodyPr>
            <a:normAutofit fontScale="92500" lnSpcReduction="20000"/>
          </a:bodyPr>
          <a:lstStyle/>
          <a:p>
            <a:r>
              <a:rPr lang="en-US" dirty="0"/>
              <a:t>The “house of God” became the </a:t>
            </a:r>
            <a:r>
              <a:rPr lang="en-US" b="1" dirty="0"/>
              <a:t>gateway</a:t>
            </a:r>
            <a:r>
              <a:rPr lang="en-US" dirty="0"/>
              <a:t> between heaven and earth: where God and man are together again. </a:t>
            </a:r>
            <a:r>
              <a:rPr lang="en-US" dirty="0">
                <a:solidFill>
                  <a:schemeClr val="accent2">
                    <a:lumMod val="75000"/>
                  </a:schemeClr>
                </a:solidFill>
              </a:rPr>
              <a:t>Cp. Gen 28:16-18, 22</a:t>
            </a:r>
          </a:p>
          <a:p>
            <a:r>
              <a:rPr lang="en-US" dirty="0"/>
              <a:t>Thus, the </a:t>
            </a:r>
            <a:r>
              <a:rPr lang="en-US" b="1" dirty="0"/>
              <a:t>tabernacle/temple</a:t>
            </a:r>
            <a:r>
              <a:rPr lang="en-US" dirty="0"/>
              <a:t> would be that overlapping space for man and God to be together. </a:t>
            </a:r>
            <a:br>
              <a:rPr lang="en-US" dirty="0"/>
            </a:br>
            <a:r>
              <a:rPr lang="en-US" dirty="0">
                <a:solidFill>
                  <a:schemeClr val="accent2">
                    <a:lumMod val="75000"/>
                  </a:schemeClr>
                </a:solidFill>
              </a:rPr>
              <a:t>Lev 26:11-12; cp. Gen 3:8</a:t>
            </a:r>
          </a:p>
          <a:p>
            <a:r>
              <a:rPr lang="en-US" dirty="0"/>
              <a:t>The architectural build of the tabernacle directly links back to the garden: Man and God together. </a:t>
            </a:r>
            <a:r>
              <a:rPr lang="en-US" dirty="0">
                <a:solidFill>
                  <a:schemeClr val="accent2">
                    <a:lumMod val="75000"/>
                  </a:schemeClr>
                </a:solidFill>
              </a:rPr>
              <a:t>Exo 25-40</a:t>
            </a:r>
          </a:p>
        </p:txBody>
      </p:sp>
    </p:spTree>
    <p:extLst>
      <p:ext uri="{BB962C8B-B14F-4D97-AF65-F5344CB8AC3E}">
        <p14:creationId xmlns:p14="http://schemas.microsoft.com/office/powerpoint/2010/main" val="247055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C37C76B-5FC9-C347-8E21-E9815B500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609" y="460759"/>
            <a:ext cx="7818782" cy="593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9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EB0A-221C-644B-9A6F-537EA0D8781B}"/>
              </a:ext>
            </a:extLst>
          </p:cNvPr>
          <p:cNvSpPr>
            <a:spLocks noGrp="1"/>
          </p:cNvSpPr>
          <p:nvPr>
            <p:ph type="title"/>
          </p:nvPr>
        </p:nvSpPr>
        <p:spPr>
          <a:xfrm>
            <a:off x="838200" y="107744"/>
            <a:ext cx="10515600" cy="1840326"/>
          </a:xfrm>
        </p:spPr>
        <p:txBody>
          <a:bodyPr>
            <a:normAutofit/>
          </a:bodyPr>
          <a:lstStyle/>
          <a:p>
            <a:r>
              <a:rPr lang="en-US" dirty="0"/>
              <a:t>The final vision of </a:t>
            </a:r>
            <a:br>
              <a:rPr lang="en-US" dirty="0"/>
            </a:br>
            <a:r>
              <a:rPr lang="en-US" dirty="0"/>
              <a:t>heaven and earth</a:t>
            </a:r>
          </a:p>
        </p:txBody>
      </p:sp>
      <p:sp>
        <p:nvSpPr>
          <p:cNvPr id="3" name="Content Placeholder 2">
            <a:extLst>
              <a:ext uri="{FF2B5EF4-FFF2-40B4-BE49-F238E27FC236}">
                <a16:creationId xmlns:a16="http://schemas.microsoft.com/office/drawing/2014/main" id="{50AE6626-E0D7-5549-AAA8-AD33E4282C5E}"/>
              </a:ext>
            </a:extLst>
          </p:cNvPr>
          <p:cNvSpPr>
            <a:spLocks noGrp="1"/>
          </p:cNvSpPr>
          <p:nvPr>
            <p:ph idx="1"/>
          </p:nvPr>
        </p:nvSpPr>
        <p:spPr>
          <a:xfrm>
            <a:off x="511629" y="2107095"/>
            <a:ext cx="11179628" cy="4069867"/>
          </a:xfrm>
        </p:spPr>
        <p:txBody>
          <a:bodyPr>
            <a:normAutofit/>
          </a:bodyPr>
          <a:lstStyle/>
          <a:p>
            <a:r>
              <a:rPr lang="en-US" dirty="0"/>
              <a:t>The new creation of “heaven and earth” is illustrated John’s temple imagery. </a:t>
            </a:r>
            <a:r>
              <a:rPr lang="en-US">
                <a:solidFill>
                  <a:schemeClr val="accent2">
                    <a:lumMod val="75000"/>
                  </a:schemeClr>
                </a:solidFill>
              </a:rPr>
              <a:t>Rev </a:t>
            </a:r>
            <a:r>
              <a:rPr lang="en-US" u="sng">
                <a:solidFill>
                  <a:schemeClr val="accent2">
                    <a:lumMod val="75000"/>
                  </a:schemeClr>
                </a:solidFill>
              </a:rPr>
              <a:t>21:1-4</a:t>
            </a:r>
            <a:r>
              <a:rPr lang="en-US">
                <a:solidFill>
                  <a:schemeClr val="accent2">
                    <a:lumMod val="75000"/>
                  </a:schemeClr>
                </a:solidFill>
              </a:rPr>
              <a:t>, 21:22-22:5 (Rev 3:11-12	)</a:t>
            </a:r>
            <a:endParaRPr lang="en-US" dirty="0">
              <a:solidFill>
                <a:schemeClr val="accent2">
                  <a:lumMod val="75000"/>
                </a:schemeClr>
              </a:solidFill>
            </a:endParaRPr>
          </a:p>
          <a:p>
            <a:r>
              <a:rPr lang="en-US" dirty="0"/>
              <a:t>This bookend counterpart to Genesis’ “heaven and earth” was God’s intention from the beginning: for God and man to “reign together forever and ever”. </a:t>
            </a:r>
            <a:r>
              <a:rPr lang="en-US" dirty="0">
                <a:solidFill>
                  <a:schemeClr val="accent2">
                    <a:lumMod val="75000"/>
                  </a:schemeClr>
                </a:solidFill>
              </a:rPr>
              <a:t>Rev 22:5</a:t>
            </a:r>
          </a:p>
        </p:txBody>
      </p:sp>
    </p:spTree>
    <p:extLst>
      <p:ext uri="{BB962C8B-B14F-4D97-AF65-F5344CB8AC3E}">
        <p14:creationId xmlns:p14="http://schemas.microsoft.com/office/powerpoint/2010/main" val="98043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886</Words>
  <Application>Microsoft Macintosh PowerPoint</Application>
  <PresentationFormat>Widescreen</PresentationFormat>
  <Paragraphs>36</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The original view of  “heaven and earth”</vt:lpstr>
      <vt:lpstr>Focal point of heaven and earth</vt:lpstr>
      <vt:lpstr>Biblical authors view God’s dwelling “in heaven”</vt:lpstr>
      <vt:lpstr>The “house of God” the place where heaven and earth meet</vt:lpstr>
      <vt:lpstr>PowerPoint Presentation</vt:lpstr>
      <vt:lpstr>The final vision of  heaven and earth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Davis</dc:creator>
  <cp:lastModifiedBy>Mitch Davis</cp:lastModifiedBy>
  <cp:revision>1</cp:revision>
  <dcterms:created xsi:type="dcterms:W3CDTF">2021-09-18T15:24:12Z</dcterms:created>
  <dcterms:modified xsi:type="dcterms:W3CDTF">2021-09-19T06:06:42Z</dcterms:modified>
</cp:coreProperties>
</file>