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7A813-6238-6745-A98A-731B3EF9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C9C27-0418-424F-878B-7B2FEFACE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9453-0CF3-5544-9C57-A5D5EE28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ED8AC-2357-A64D-BE21-7AEE36E7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11425-4267-3B40-9E52-D33472C8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339C-8170-0348-9A06-DC77B88D5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13136-1FF5-BA47-9E46-A943ABFD1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BA27B-3102-2F44-83D9-7174B8E3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0F39-2276-C048-B4C3-64EFDCFC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FD0BA-694D-4646-ABFA-5DE519E6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0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F065F-25F3-1148-81AA-357A4CEDE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F94D8-BAA7-7248-805E-762111FD1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078FE-B954-4D49-BA6A-5CAC759B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E7485-A86C-BA44-9E3D-42B68231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B8E2-E6F2-9745-A540-F73FEB00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4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90170-A7E7-3B47-8FD2-B4D320B5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9627-A44F-384E-B43D-9978D30D9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8788" indent="-458788">
              <a:tabLst/>
              <a:defRPr sz="3600"/>
            </a:lvl1pPr>
            <a:lvl2pPr marL="917575" indent="-460375">
              <a:tabLst/>
              <a:defRPr sz="3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B446E-A804-8C46-8450-3576DA5F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1A795-688F-7943-8B84-F4454546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D56FC-6AC3-8D48-BAED-95071CC8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1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00B9-9EEE-7F4F-BECB-D1F56E6A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FEAB1-FA9B-0D46-BB8A-38116200A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B2333-B4DF-444D-9D7D-521D5A9C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0596F-6D9E-EC42-9491-C7919002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EBD06-AFCE-9749-B829-D1C8B28A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6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8C0CA-9EB0-EE4C-9114-04891C68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C3981-89C9-7F4A-B19F-3C4C150A7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D47B5-D1C3-E34C-8585-73E4EA491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79D50-38D0-2E49-80FA-ECCD7910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E71EB-F1B1-964C-8BDB-4B84EBD6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98C-95C9-264F-B543-F17A3D75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0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810F-BFA5-F345-801C-99BBE4CB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56C93-B30C-384D-8CF5-39E8F6384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03B2B-BF6A-CA41-A1F1-B178CE494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A83C1-CAD4-0742-8190-34AF2D8E8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3918A-6D74-0841-A377-8A8161583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646DF3-2634-1B4D-90BB-014B019C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0CED9-CA8D-B04E-A1E7-167BBC30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B26972-E5DB-9B48-9E4E-1C7BEACD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4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97F4-C20A-9D4F-92E1-8251F1845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A208C8-BD42-B345-935D-48E7B69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ECF79-3251-EC4A-83D7-5D82B605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CEB07-8B00-0347-BBCF-4A044FAB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7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BD014D-507C-2846-94ED-C9919A8F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9EE06-D6F1-8F44-B114-B6AA4608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DC1BE-4184-5545-B5B0-CB8C1328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5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39DD-0EBC-8944-8E13-3F9008BFF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DF27E-B3CF-D749-A088-8BFC055BE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6954A-5BD2-434C-B7A7-F649625E5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1069E-3296-F641-B2D0-C4BAA435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31FB9-6CAA-154D-BD38-F3AD6167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B331F-197E-6A43-844F-DA2AFC17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5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B699-F900-1F40-9B19-12BBB97C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BDF0D-2AAA-5D4B-AA60-08CCD949E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9D60B-A138-8444-8A8E-1F22F23CE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A8F6E-A7B9-2A47-B163-73695340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970B2-D6D1-0D4E-B161-CD61CF54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FE234-1A4D-F84A-81DB-8704BDB0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0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4F5E8-CAE1-CE44-994A-DD0D8E3D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DA0A1-743D-F543-ABE2-951726BBC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61DD5-911B-0547-9CA0-1FCE8D19C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EB74-65B2-284D-AD1F-EA9E91651BE4}" type="datetimeFigureOut">
              <a:rPr lang="en-US" smtClean="0"/>
              <a:t>8/4/21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3602B-5D3F-CE43-AAAA-349AD93AF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96F4A-D498-C243-B914-DE3C8D1CA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1D5D-3293-8941-80F0-4CF054B6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ross section of young plant and roots">
            <a:extLst>
              <a:ext uri="{FF2B5EF4-FFF2-40B4-BE49-F238E27FC236}">
                <a16:creationId xmlns:a16="http://schemas.microsoft.com/office/drawing/2014/main" id="{717EFEB0-544A-4714-B58D-DA4A30BDF6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01" r="2701" b="245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CD0229-8082-FF43-9999-88D52E189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ln w="22225">
                  <a:solidFill>
                    <a:schemeClr val="tx1"/>
                  </a:solidFill>
                  <a:miter lim="800000"/>
                </a:ln>
              </a:rPr>
              <a:t>Growing in Unity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4DBA3-2BEA-E042-8F4A-7AECBD3B5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Ephesians 4:1-16</a:t>
            </a:r>
          </a:p>
        </p:txBody>
      </p:sp>
    </p:spTree>
    <p:extLst>
      <p:ext uri="{BB962C8B-B14F-4D97-AF65-F5344CB8AC3E}">
        <p14:creationId xmlns:p14="http://schemas.microsoft.com/office/powerpoint/2010/main" val="1023769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1E4311-171F-D545-AC83-C4E37212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sz="4200" b="1" dirty="0"/>
              <a:t>Unity is fundamental to </a:t>
            </a:r>
            <a:br>
              <a:rPr lang="en-US" sz="4200" b="1" dirty="0"/>
            </a:br>
            <a:r>
              <a:rPr lang="en-US" sz="4200" b="1" dirty="0"/>
              <a:t>the doctrine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44DB5-288E-6540-BD34-72C43F855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24" y="2333297"/>
            <a:ext cx="5555162" cy="415957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It is why Jesus prayed for it.</a:t>
            </a:r>
          </a:p>
          <a:p>
            <a:r>
              <a:rPr lang="en-US" sz="3200" dirty="0"/>
              <a:t>It is why the apostles demanded it.</a:t>
            </a:r>
          </a:p>
          <a:p>
            <a:r>
              <a:rPr lang="en-US" sz="3200" dirty="0"/>
              <a:t>It is why we are charged to forgive and confess our sins (apologize) to each other. 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Matt 6:15</a:t>
            </a:r>
          </a:p>
          <a:p>
            <a:r>
              <a:rPr lang="en-US" sz="3200" dirty="0"/>
              <a:t>It is why we are charged to pursue peace.  </a:t>
            </a:r>
            <a:r>
              <a:rPr lang="en-US" sz="3200" dirty="0">
                <a:solidFill>
                  <a:srgbClr val="C00000"/>
                </a:solidFill>
              </a:rPr>
              <a:t>Heb 12:14</a:t>
            </a:r>
          </a:p>
        </p:txBody>
      </p:sp>
      <p:pic>
        <p:nvPicPr>
          <p:cNvPr id="4" name="Picture 3" descr="Cross section of young plant and roots">
            <a:extLst>
              <a:ext uri="{FF2B5EF4-FFF2-40B4-BE49-F238E27FC236}">
                <a16:creationId xmlns:a16="http://schemas.microsoft.com/office/drawing/2014/main" id="{46742AD0-2B3D-904C-AB99-9038DE12F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71" r="2346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0420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BB0E04-6A10-9144-A0E4-C7B2DD11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8" y="365125"/>
            <a:ext cx="5692909" cy="1807305"/>
          </a:xfrm>
        </p:spPr>
        <p:txBody>
          <a:bodyPr>
            <a:normAutofit/>
          </a:bodyPr>
          <a:lstStyle/>
          <a:p>
            <a:r>
              <a:rPr lang="en-US" sz="4000" b="1" dirty="0"/>
              <a:t>The quintessential passage on Unity regarding the Lord’s church: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AE658-7DCC-6B4E-959E-F4E1B950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08" y="2333297"/>
            <a:ext cx="5566178" cy="415957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Plead to walk in it because we’re all “one”. </a:t>
            </a:r>
            <a:r>
              <a:rPr lang="en-US" dirty="0">
                <a:solidFill>
                  <a:srgbClr val="C00000"/>
                </a:solidFill>
              </a:rPr>
              <a:t>Vss. 1-6</a:t>
            </a:r>
          </a:p>
          <a:p>
            <a:pPr lvl="1"/>
            <a:r>
              <a:rPr lang="en-US" dirty="0"/>
              <a:t>God gave us gifts to bless us toward this calling.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Vss. 7-10</a:t>
            </a:r>
          </a:p>
          <a:p>
            <a:pPr lvl="1"/>
            <a:r>
              <a:rPr lang="en-US" dirty="0"/>
              <a:t>Why these gifts are to be used. </a:t>
            </a:r>
            <a:r>
              <a:rPr lang="en-US" dirty="0">
                <a:solidFill>
                  <a:srgbClr val="C00000"/>
                </a:solidFill>
              </a:rPr>
              <a:t>Vss. 11-13</a:t>
            </a:r>
          </a:p>
          <a:p>
            <a:pPr lvl="1"/>
            <a:r>
              <a:rPr lang="en-US" dirty="0"/>
              <a:t>The reality of unity.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Vss. 14-16</a:t>
            </a:r>
          </a:p>
        </p:txBody>
      </p:sp>
      <p:pic>
        <p:nvPicPr>
          <p:cNvPr id="4" name="Picture 3" descr="Cross section of young plant and roots">
            <a:extLst>
              <a:ext uri="{FF2B5EF4-FFF2-40B4-BE49-F238E27FC236}">
                <a16:creationId xmlns:a16="http://schemas.microsoft.com/office/drawing/2014/main" id="{2DDA674A-58D6-6D41-953A-1B6904EFDF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78" r="2195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553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3ACC9C-E148-9245-8F8B-B41BBC90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06" y="365125"/>
            <a:ext cx="5759011" cy="1807305"/>
          </a:xfrm>
        </p:spPr>
        <p:txBody>
          <a:bodyPr>
            <a:normAutofit/>
          </a:bodyPr>
          <a:lstStyle/>
          <a:p>
            <a:r>
              <a:rPr lang="en-US" sz="3800" b="1" dirty="0"/>
              <a:t>The Plea </a:t>
            </a:r>
            <a:r>
              <a:rPr lang="en-US" sz="3800" b="1" dirty="0">
                <a:solidFill>
                  <a:srgbClr val="C00000"/>
                </a:solidFill>
              </a:rPr>
              <a:t>(vss. 1-6)</a:t>
            </a:r>
            <a:br>
              <a:rPr lang="en-US" sz="3800" b="1" dirty="0"/>
            </a:br>
            <a:r>
              <a:rPr lang="en-US" sz="3800" b="1" dirty="0"/>
              <a:t>Walk worthy of the calling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0D76-7385-5943-B16A-4DE03F60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333297"/>
            <a:ext cx="5765494" cy="4159578"/>
          </a:xfrm>
        </p:spPr>
        <p:txBody>
          <a:bodyPr>
            <a:normAutofit/>
          </a:bodyPr>
          <a:lstStyle/>
          <a:p>
            <a:r>
              <a:rPr lang="en-US" sz="2400" dirty="0"/>
              <a:t>Do it: with lowliness; gentleness; longsuffering; bearing with one another with love; endeavoring to keep “the unity of the Spirit” in the bond of peace.</a:t>
            </a:r>
          </a:p>
          <a:p>
            <a:r>
              <a:rPr lang="en-US" sz="2400" dirty="0"/>
              <a:t>Because: everything about your calling is unified as “one”.</a:t>
            </a:r>
          </a:p>
          <a:p>
            <a:pPr lvl="1"/>
            <a:r>
              <a:rPr lang="en-US" sz="2400" dirty="0"/>
              <a:t>One body and Spirit.</a:t>
            </a:r>
          </a:p>
          <a:p>
            <a:pPr lvl="1"/>
            <a:r>
              <a:rPr lang="en-US" sz="2400" dirty="0"/>
              <a:t>Called in one hope</a:t>
            </a:r>
          </a:p>
          <a:p>
            <a:pPr lvl="1"/>
            <a:r>
              <a:rPr lang="en-US" sz="2400" dirty="0"/>
              <a:t>One: Lord, faith, baptism, God and Father of all.</a:t>
            </a:r>
          </a:p>
        </p:txBody>
      </p:sp>
      <p:pic>
        <p:nvPicPr>
          <p:cNvPr id="5" name="Picture 4" descr="Cross section of young plant and roots">
            <a:extLst>
              <a:ext uri="{FF2B5EF4-FFF2-40B4-BE49-F238E27FC236}">
                <a16:creationId xmlns:a16="http://schemas.microsoft.com/office/drawing/2014/main" id="{C1835D8E-84BF-064C-AC41-5E522524EE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3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5430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13D9A-45E3-7641-BBD9-01C6B7B8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89" y="365125"/>
            <a:ext cx="5770028" cy="1807305"/>
          </a:xfrm>
        </p:spPr>
        <p:txBody>
          <a:bodyPr>
            <a:normAutofit/>
          </a:bodyPr>
          <a:lstStyle/>
          <a:p>
            <a:r>
              <a:rPr lang="en-US" sz="5000" dirty="0"/>
              <a:t> He led captivity captive! </a:t>
            </a:r>
            <a:r>
              <a:rPr lang="en-US" sz="5000" dirty="0">
                <a:solidFill>
                  <a:srgbClr val="C00000"/>
                </a:solidFill>
              </a:rPr>
              <a:t>(vss. 7-11)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7C1B3-ED39-3D41-8F6C-8ED155741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90" y="2333297"/>
            <a:ext cx="5643296" cy="430987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Paul borrows from </a:t>
            </a:r>
            <a:r>
              <a:rPr lang="en-US" sz="2800" dirty="0">
                <a:solidFill>
                  <a:srgbClr val="C00000"/>
                </a:solidFill>
              </a:rPr>
              <a:t>Psalm 68 </a:t>
            </a:r>
            <a:r>
              <a:rPr lang="en-US" sz="2800" dirty="0"/>
              <a:t>to illustrate how our unity was achieved through Jesus:</a:t>
            </a:r>
          </a:p>
          <a:p>
            <a:pPr lvl="1"/>
            <a:r>
              <a:rPr lang="en-US" sz="2800" dirty="0"/>
              <a:t>Jesus overcame (conquered) His enemies: us! </a:t>
            </a:r>
          </a:p>
          <a:p>
            <a:pPr lvl="1"/>
            <a:r>
              <a:rPr lang="en-US" sz="2800" dirty="0"/>
              <a:t>He turned His enemies into gifts and dispersed/used  them for His kingdom.</a:t>
            </a:r>
          </a:p>
          <a:p>
            <a:pPr lvl="1"/>
            <a:r>
              <a:rPr lang="en-US" sz="2800" dirty="0"/>
              <a:t>In other words His enemies, when conquered, became  part of His kingdom: to be apostles, prophets, etc.!</a:t>
            </a:r>
          </a:p>
        </p:txBody>
      </p:sp>
      <p:pic>
        <p:nvPicPr>
          <p:cNvPr id="4" name="Picture 3" descr="Cross section of young plant and roots">
            <a:extLst>
              <a:ext uri="{FF2B5EF4-FFF2-40B4-BE49-F238E27FC236}">
                <a16:creationId xmlns:a16="http://schemas.microsoft.com/office/drawing/2014/main" id="{5C83C0B9-2690-654D-B727-1538B4BA1A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17" r="1891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7354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209AD9-B787-9841-AD0D-DE0042F1D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24" y="365125"/>
            <a:ext cx="5681893" cy="1807305"/>
          </a:xfrm>
        </p:spPr>
        <p:txBody>
          <a:bodyPr>
            <a:normAutofit/>
          </a:bodyPr>
          <a:lstStyle/>
          <a:p>
            <a:r>
              <a:rPr lang="en-US" dirty="0"/>
              <a:t>We grow up in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E49AA-B274-F549-936C-08A933297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24" y="2333297"/>
            <a:ext cx="5555162" cy="415957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Doing what Jesus did: conquering our enemy the way He did. </a:t>
            </a:r>
            <a:r>
              <a:rPr lang="en-US" sz="3200" dirty="0">
                <a:solidFill>
                  <a:srgbClr val="C00000"/>
                </a:solidFill>
              </a:rPr>
              <a:t>Vss. 12-17</a:t>
            </a:r>
          </a:p>
          <a:p>
            <a:pPr lvl="1"/>
            <a:r>
              <a:rPr lang="en-US" dirty="0"/>
              <a:t>He uses the apostles, prophets, evangelists, etc. to do this work.</a:t>
            </a:r>
          </a:p>
          <a:p>
            <a:pPr lvl="1"/>
            <a:r>
              <a:rPr lang="en-US" dirty="0"/>
              <a:t>For this mission to be successful we have to be a kingdom united </a:t>
            </a:r>
            <a:r>
              <a:rPr lang="en-US" dirty="0">
                <a:solidFill>
                  <a:srgbClr val="C00000"/>
                </a:solidFill>
              </a:rPr>
              <a:t>(cp vss. 1-6)</a:t>
            </a:r>
            <a:r>
              <a:rPr lang="en-US" dirty="0"/>
              <a:t>, lest we forfeit the ability to conquer the enemy.</a:t>
            </a:r>
          </a:p>
        </p:txBody>
      </p:sp>
      <p:pic>
        <p:nvPicPr>
          <p:cNvPr id="6" name="Picture 5" descr="Cross section of young plant and roots">
            <a:extLst>
              <a:ext uri="{FF2B5EF4-FFF2-40B4-BE49-F238E27FC236}">
                <a16:creationId xmlns:a16="http://schemas.microsoft.com/office/drawing/2014/main" id="{D3B94AE0-736F-A142-985E-E1BA180A3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17" r="1891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516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ross section of young plant and roots">
            <a:extLst>
              <a:ext uri="{FF2B5EF4-FFF2-40B4-BE49-F238E27FC236}">
                <a16:creationId xmlns:a16="http://schemas.microsoft.com/office/drawing/2014/main" id="{9665CD95-C62F-2A45-BD25-E1698D354E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01" r="2701" b="245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B26BA-1A69-A048-BC8D-70A557196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/>
              <a:t>Are you growing up </a:t>
            </a:r>
            <a:br>
              <a:rPr lang="en-US" sz="6600"/>
            </a:br>
            <a:r>
              <a:rPr lang="en-US" sz="6600"/>
              <a:t>in Christ?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32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352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Growing in Unity</vt:lpstr>
      <vt:lpstr>Unity is fundamental to  the doctrine of Christ</vt:lpstr>
      <vt:lpstr>The quintessential passage on Unity regarding the Lord’s church:</vt:lpstr>
      <vt:lpstr>The Plea (vss. 1-6) Walk worthy of the calling</vt:lpstr>
      <vt:lpstr> He led captivity captive! (vss. 7-11)</vt:lpstr>
      <vt:lpstr>We grow up in Him</vt:lpstr>
      <vt:lpstr>Are you growing up  in Christ?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Him As One</dc:title>
  <dc:creator>Mitch Davis</dc:creator>
  <cp:lastModifiedBy>Mitch Davis</cp:lastModifiedBy>
  <cp:revision>16</cp:revision>
  <dcterms:created xsi:type="dcterms:W3CDTF">2021-08-04T14:46:11Z</dcterms:created>
  <dcterms:modified xsi:type="dcterms:W3CDTF">2021-08-08T13:17:06Z</dcterms:modified>
</cp:coreProperties>
</file>