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handoutMasterIdLst>
    <p:handoutMasterId r:id="rId28"/>
  </p:handoutMasterIdLst>
  <p:sldIdLst>
    <p:sldId id="256" r:id="rId2"/>
    <p:sldId id="257" r:id="rId3"/>
    <p:sldId id="258" r:id="rId4"/>
    <p:sldId id="259" r:id="rId5"/>
    <p:sldId id="260" r:id="rId6"/>
    <p:sldId id="261" r:id="rId7"/>
    <p:sldId id="262" r:id="rId8"/>
    <p:sldId id="263" r:id="rId9"/>
    <p:sldId id="264" r:id="rId10"/>
    <p:sldId id="265" r:id="rId11"/>
    <p:sldId id="280" r:id="rId12"/>
    <p:sldId id="266" r:id="rId13"/>
    <p:sldId id="268" r:id="rId14"/>
    <p:sldId id="267" r:id="rId15"/>
    <p:sldId id="269" r:id="rId16"/>
    <p:sldId id="270" r:id="rId17"/>
    <p:sldId id="271" r:id="rId18"/>
    <p:sldId id="272" r:id="rId19"/>
    <p:sldId id="273" r:id="rId20"/>
    <p:sldId id="274" r:id="rId21"/>
    <p:sldId id="275" r:id="rId22"/>
    <p:sldId id="276" r:id="rId23"/>
    <p:sldId id="277" r:id="rId24"/>
    <p:sldId id="278" r:id="rId25"/>
    <p:sldId id="279" r:id="rId26"/>
    <p:sldId id="281" r:id="rId2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0" d="100"/>
          <a:sy n="110" d="100"/>
        </p:scale>
        <p:origin x="63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4F131687-BBA5-4A53-9B5B-AA4D3AFEE3E0}" type="datetimeFigureOut">
              <a:rPr lang="en-US" smtClean="0"/>
              <a:t>1/21/2020</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1FE2201E-4EE1-4D26-BC49-52A2DDC66245}" type="slidenum">
              <a:rPr lang="en-US" smtClean="0"/>
              <a:t>‹#›</a:t>
            </a:fld>
            <a:endParaRPr lang="en-US"/>
          </a:p>
        </p:txBody>
      </p:sp>
    </p:spTree>
    <p:extLst>
      <p:ext uri="{BB962C8B-B14F-4D97-AF65-F5344CB8AC3E}">
        <p14:creationId xmlns:p14="http://schemas.microsoft.com/office/powerpoint/2010/main" val="76141149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74423" y="802298"/>
            <a:ext cx="8637073" cy="2920713"/>
          </a:xfrm>
        </p:spPr>
        <p:txBody>
          <a:bodyPr bIns="0" anchor="b">
            <a:normAutofit/>
          </a:bodyPr>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774424" y="3724074"/>
            <a:ext cx="8637072" cy="977621"/>
          </a:xfrm>
        </p:spPr>
        <p:txBody>
          <a:bodyPr tIns="91440" bIns="91440">
            <a:normAutofit/>
          </a:bodyPr>
          <a:lstStyle>
            <a:lvl1pPr marL="0" indent="0" algn="ctr">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4C89FCD-B317-4B3B-ABE1-1AB817044307}" type="datetimeFigureOut">
              <a:rPr lang="en-US" smtClean="0"/>
              <a:t>1/21/2020</a:t>
            </a:fld>
            <a:endParaRPr lang="en-US"/>
          </a:p>
        </p:txBody>
      </p:sp>
      <p:sp>
        <p:nvSpPr>
          <p:cNvPr id="5" name="Footer Placeholder 4"/>
          <p:cNvSpPr>
            <a:spLocks noGrp="1"/>
          </p:cNvSpPr>
          <p:nvPr>
            <p:ph type="ftr" sz="quarter" idx="11"/>
          </p:nvPr>
        </p:nvSpPr>
        <p:spPr>
          <a:xfrm>
            <a:off x="1451579" y="329307"/>
            <a:ext cx="5626774" cy="309201"/>
          </a:xfrm>
        </p:spPr>
        <p:txBody>
          <a:bodyPr/>
          <a:lstStyle/>
          <a:p>
            <a:endParaRPr lang="en-US"/>
          </a:p>
        </p:txBody>
      </p:sp>
      <p:sp>
        <p:nvSpPr>
          <p:cNvPr id="6" name="Slide Number Placeholder 5"/>
          <p:cNvSpPr>
            <a:spLocks noGrp="1"/>
          </p:cNvSpPr>
          <p:nvPr>
            <p:ph type="sldNum" sz="quarter" idx="12"/>
          </p:nvPr>
        </p:nvSpPr>
        <p:spPr>
          <a:xfrm>
            <a:off x="476834" y="798973"/>
            <a:ext cx="811019" cy="503578"/>
          </a:xfrm>
        </p:spPr>
        <p:txBody>
          <a:bodyPr/>
          <a:lstStyle/>
          <a:p>
            <a:fld id="{5C2AB4B0-6DF9-46D5-950D-06F2BE5C3670}" type="slidenum">
              <a:rPr lang="en-US" smtClean="0"/>
              <a:t>‹#›</a:t>
            </a:fld>
            <a:endParaRPr lang="en-US"/>
          </a:p>
        </p:txBody>
      </p:sp>
    </p:spTree>
    <p:extLst>
      <p:ext uri="{BB962C8B-B14F-4D97-AF65-F5344CB8AC3E}">
        <p14:creationId xmlns:p14="http://schemas.microsoft.com/office/powerpoint/2010/main" val="1849823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C89FCD-B317-4B3B-ABE1-1AB817044307}"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2AB4B0-6DF9-46D5-950D-06F2BE5C3670}" type="slidenum">
              <a:rPr lang="en-US" smtClean="0"/>
              <a:t>‹#›</a:t>
            </a:fld>
            <a:endParaRPr lang="en-US"/>
          </a:p>
        </p:txBody>
      </p:sp>
    </p:spTree>
    <p:extLst>
      <p:ext uri="{BB962C8B-B14F-4D97-AF65-F5344CB8AC3E}">
        <p14:creationId xmlns:p14="http://schemas.microsoft.com/office/powerpoint/2010/main" val="884111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7052"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518654"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C89FCD-B317-4B3B-ABE1-1AB817044307}"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2AB4B0-6DF9-46D5-950D-06F2BE5C3670}" type="slidenum">
              <a:rPr lang="en-US" smtClean="0"/>
              <a:t>‹#›</a:t>
            </a:fld>
            <a:endParaRPr lang="en-US"/>
          </a:p>
        </p:txBody>
      </p:sp>
    </p:spTree>
    <p:extLst>
      <p:ext uri="{BB962C8B-B14F-4D97-AF65-F5344CB8AC3E}">
        <p14:creationId xmlns:p14="http://schemas.microsoft.com/office/powerpoint/2010/main" val="3650744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C89FCD-B317-4B3B-ABE1-1AB817044307}"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2AB4B0-6DF9-46D5-950D-06F2BE5C3670}" type="slidenum">
              <a:rPr lang="en-US" smtClean="0"/>
              <a:t>‹#›</a:t>
            </a:fld>
            <a:endParaRPr lang="en-US"/>
          </a:p>
        </p:txBody>
      </p:sp>
    </p:spTree>
    <p:extLst>
      <p:ext uri="{BB962C8B-B14F-4D97-AF65-F5344CB8AC3E}">
        <p14:creationId xmlns:p14="http://schemas.microsoft.com/office/powerpoint/2010/main" val="3954248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969007"/>
          </a:xfrm>
        </p:spPr>
        <p:txBody>
          <a:bodyPr anchor="b">
            <a:normAutofit/>
          </a:bodyPr>
          <a:lstStyle>
            <a:lvl1pPr algn="ctr">
              <a:defRPr sz="3600"/>
            </a:lvl1pPr>
          </a:lstStyle>
          <a:p>
            <a:r>
              <a:rPr lang="en-US"/>
              <a:t>Click to edit Master title style</a:t>
            </a:r>
            <a:endParaRPr lang="en-US" dirty="0"/>
          </a:p>
        </p:txBody>
      </p:sp>
      <p:sp>
        <p:nvSpPr>
          <p:cNvPr id="3" name="Text Placeholder 2"/>
          <p:cNvSpPr>
            <a:spLocks noGrp="1"/>
          </p:cNvSpPr>
          <p:nvPr>
            <p:ph type="body" idx="1"/>
          </p:nvPr>
        </p:nvSpPr>
        <p:spPr>
          <a:xfrm>
            <a:off x="1774423" y="3725137"/>
            <a:ext cx="8643154" cy="1093987"/>
          </a:xfrm>
        </p:spPr>
        <p:txBody>
          <a:bodyPr tIns="91440">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4C89FCD-B317-4B3B-ABE1-1AB817044307}"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2AB4B0-6DF9-46D5-950D-06F2BE5C3670}" type="slidenum">
              <a:rPr lang="en-US" smtClean="0"/>
              <a:t>‹#›</a:t>
            </a:fld>
            <a:endParaRPr lang="en-US"/>
          </a:p>
        </p:txBody>
      </p:sp>
    </p:spTree>
    <p:extLst>
      <p:ext uri="{BB962C8B-B14F-4D97-AF65-F5344CB8AC3E}">
        <p14:creationId xmlns:p14="http://schemas.microsoft.com/office/powerpoint/2010/main" val="2007065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293577"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488654"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4140" y="2017343"/>
            <a:ext cx="4488654"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4C89FCD-B317-4B3B-ABE1-1AB817044307}" type="datetimeFigureOut">
              <a:rPr lang="en-US" smtClean="0"/>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2AB4B0-6DF9-46D5-950D-06F2BE5C3670}" type="slidenum">
              <a:rPr lang="en-US" smtClean="0"/>
              <a:t>‹#›</a:t>
            </a:fld>
            <a:endParaRPr lang="en-US"/>
          </a:p>
        </p:txBody>
      </p:sp>
    </p:spTree>
    <p:extLst>
      <p:ext uri="{BB962C8B-B14F-4D97-AF65-F5344CB8AC3E}">
        <p14:creationId xmlns:p14="http://schemas.microsoft.com/office/powerpoint/2010/main" val="3503898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295603"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488794"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488794"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56025" y="2023003"/>
            <a:ext cx="4488794"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56025" y="2821491"/>
            <a:ext cx="4488794"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4C89FCD-B317-4B3B-ABE1-1AB817044307}" type="datetimeFigureOut">
              <a:rPr lang="en-US" smtClean="0"/>
              <a:t>1/21/2020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2AB4B0-6DF9-46D5-950D-06F2BE5C3670}" type="slidenum">
              <a:rPr lang="en-US" smtClean="0"/>
              <a:t>‹#›</a:t>
            </a:fld>
            <a:endParaRPr lang="en-US"/>
          </a:p>
        </p:txBody>
      </p:sp>
    </p:spTree>
    <p:extLst>
      <p:ext uri="{BB962C8B-B14F-4D97-AF65-F5344CB8AC3E}">
        <p14:creationId xmlns:p14="http://schemas.microsoft.com/office/powerpoint/2010/main" val="1750947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4C89FCD-B317-4B3B-ABE1-1AB817044307}" type="datetimeFigureOut">
              <a:rPr lang="en-US" smtClean="0"/>
              <a:t>1/21/2020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2AB4B0-6DF9-46D5-950D-06F2BE5C3670}" type="slidenum">
              <a:rPr lang="en-US" smtClean="0"/>
              <a:t>‹#›</a:t>
            </a:fld>
            <a:endParaRPr lang="en-US"/>
          </a:p>
        </p:txBody>
      </p:sp>
    </p:spTree>
    <p:extLst>
      <p:ext uri="{BB962C8B-B14F-4D97-AF65-F5344CB8AC3E}">
        <p14:creationId xmlns:p14="http://schemas.microsoft.com/office/powerpoint/2010/main" val="3385454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C89FCD-B317-4B3B-ABE1-1AB817044307}" type="datetimeFigureOut">
              <a:rPr lang="en-US" smtClean="0"/>
              <a:t>1/21/2020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2AB4B0-6DF9-46D5-950D-06F2BE5C3670}" type="slidenum">
              <a:rPr lang="en-US" smtClean="0"/>
              <a:t>‹#›</a:t>
            </a:fld>
            <a:endParaRPr lang="en-US"/>
          </a:p>
        </p:txBody>
      </p:sp>
    </p:spTree>
    <p:extLst>
      <p:ext uri="{BB962C8B-B14F-4D97-AF65-F5344CB8AC3E}">
        <p14:creationId xmlns:p14="http://schemas.microsoft.com/office/powerpoint/2010/main" val="200328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2961967" cy="2406518"/>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3032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2961967"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4C89FCD-B317-4B3B-ABE1-1AB817044307}" type="datetimeFigureOut">
              <a:rPr lang="en-US" smtClean="0"/>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2AB4B0-6DF9-46D5-950D-06F2BE5C3670}" type="slidenum">
              <a:rPr lang="en-US" smtClean="0"/>
              <a:t>‹#›</a:t>
            </a:fld>
            <a:endParaRPr lang="en-US"/>
          </a:p>
        </p:txBody>
      </p:sp>
    </p:spTree>
    <p:extLst>
      <p:ext uri="{BB962C8B-B14F-4D97-AF65-F5344CB8AC3E}">
        <p14:creationId xmlns:p14="http://schemas.microsoft.com/office/powerpoint/2010/main" val="961416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2"/>
            <a:ext cx="5532328" cy="1922299"/>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3200" dirty="0"/>
            </a:lvl1pPr>
          </a:lstStyle>
          <a:p>
            <a:pPr lvl="0" algn="ctr"/>
            <a:r>
              <a:rPr lang="en-US"/>
              <a:t>Click icon to add picture</a:t>
            </a:r>
            <a:endParaRPr lang="en-US" dirty="0"/>
          </a:p>
        </p:txBody>
      </p:sp>
      <p:sp>
        <p:nvSpPr>
          <p:cNvPr id="4" name="Text Placeholder 3"/>
          <p:cNvSpPr>
            <a:spLocks noGrp="1"/>
          </p:cNvSpPr>
          <p:nvPr>
            <p:ph type="body" sz="half" idx="2"/>
          </p:nvPr>
        </p:nvSpPr>
        <p:spPr>
          <a:xfrm>
            <a:off x="1450329" y="3059600"/>
            <a:ext cx="5524404" cy="2090134"/>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D4C89FCD-B317-4B3B-ABE1-1AB817044307}" type="datetimeFigureOut">
              <a:rPr lang="en-US" smtClean="0"/>
              <a:t>1/21/2020</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5C2AB4B0-6DF9-46D5-950D-06F2BE5C3670}" type="slidenum">
              <a:rPr lang="en-US" smtClean="0"/>
              <a:t>‹#›</a:t>
            </a:fld>
            <a:endParaRPr lang="en-US"/>
          </a:p>
        </p:txBody>
      </p:sp>
    </p:spTree>
    <p:extLst>
      <p:ext uri="{BB962C8B-B14F-4D97-AF65-F5344CB8AC3E}">
        <p14:creationId xmlns:p14="http://schemas.microsoft.com/office/powerpoint/2010/main" val="3350195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1579" y="804519"/>
            <a:ext cx="9291215" cy="104923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29121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42079"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D4C89FCD-B317-4B3B-ABE1-1AB817044307}" type="datetimeFigureOut">
              <a:rPr lang="en-US" smtClean="0"/>
              <a:t>1/21/2020</a:t>
            </a:fld>
            <a:endParaRPr lang="en-US"/>
          </a:p>
        </p:txBody>
      </p:sp>
      <p:sp>
        <p:nvSpPr>
          <p:cNvPr id="5" name="Footer Placeholder 4"/>
          <p:cNvSpPr>
            <a:spLocks noGrp="1"/>
          </p:cNvSpPr>
          <p:nvPr>
            <p:ph type="ftr" sz="quarter" idx="3"/>
          </p:nvPr>
        </p:nvSpPr>
        <p:spPr>
          <a:xfrm>
            <a:off x="1451579" y="329307"/>
            <a:ext cx="562677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5C2AB4B0-6DF9-46D5-950D-06F2BE5C3670}" type="slidenum">
              <a:rPr lang="en-US" smtClean="0"/>
              <a:t>‹#›</a:t>
            </a:fld>
            <a:endParaRPr lang="en-US"/>
          </a:p>
        </p:txBody>
      </p:sp>
      <p:sp>
        <p:nvSpPr>
          <p:cNvPr id="9" name="Rectangle 8"/>
          <p:cNvSpPr/>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2" name="Straight Connector 11"/>
          <p:cNvCxnSpPr/>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8362629"/>
      </p:ext>
    </p:extLst>
  </p:cSld>
  <p:clrMap bg1="dk1" tx1="lt1" bg2="dk2"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75963" y="219303"/>
            <a:ext cx="9603275" cy="1999641"/>
          </a:xfrm>
        </p:spPr>
        <p:txBody>
          <a:bodyPr>
            <a:normAutofit fontScale="90000"/>
          </a:bodyPr>
          <a:lstStyle/>
          <a:p>
            <a:pPr algn="ctr"/>
            <a:r>
              <a:rPr lang="en-US" sz="6000" b="1" dirty="0"/>
              <a:t>FAMILIES IN </a:t>
            </a:r>
            <a:r>
              <a:rPr lang="en-US" sz="6000" b="1" dirty="0" smtClean="0"/>
              <a:t>CONFLICT</a:t>
            </a:r>
            <a:r>
              <a:rPr lang="en-US" sz="6600" b="1" dirty="0" smtClean="0"/>
              <a:t> </a:t>
            </a:r>
            <a:r>
              <a:rPr lang="en-US" sz="2200" b="1" dirty="0" smtClean="0"/>
              <a:t>Husband/wife relations</a:t>
            </a:r>
            <a:r>
              <a:rPr lang="en-US" sz="6600" b="1" dirty="0"/>
              <a:t/>
            </a:r>
            <a:br>
              <a:rPr lang="en-US" sz="6600" b="1" dirty="0"/>
            </a:br>
            <a:r>
              <a:rPr lang="en-US" dirty="0"/>
              <a:t/>
            </a:r>
            <a:br>
              <a:rPr lang="en-US" dirty="0"/>
            </a:br>
            <a:r>
              <a:rPr lang="en-US" dirty="0"/>
              <a:t>Communication and Conflict Resolution</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34326" y="2491218"/>
            <a:ext cx="5344912" cy="3604782"/>
          </a:xfrm>
        </p:spPr>
      </p:pic>
      <p:sp>
        <p:nvSpPr>
          <p:cNvPr id="2" name="TextBox 1"/>
          <p:cNvSpPr txBox="1"/>
          <p:nvPr/>
        </p:nvSpPr>
        <p:spPr>
          <a:xfrm>
            <a:off x="487680" y="3169920"/>
            <a:ext cx="5474208" cy="2554545"/>
          </a:xfrm>
          <a:prstGeom prst="rect">
            <a:avLst/>
          </a:prstGeom>
          <a:noFill/>
        </p:spPr>
        <p:txBody>
          <a:bodyPr wrap="square" rtlCol="0">
            <a:spAutoFit/>
          </a:bodyPr>
          <a:lstStyle/>
          <a:p>
            <a:r>
              <a:rPr lang="en-US" altLang="en-US" sz="4800" dirty="0" smtClean="0"/>
              <a:t> </a:t>
            </a:r>
            <a:r>
              <a:rPr lang="en-US" altLang="en-US" sz="4800" dirty="0" smtClean="0"/>
              <a:t>   </a:t>
            </a:r>
            <a:r>
              <a:rPr lang="en-US" altLang="en-US" sz="2800" dirty="0" smtClean="0"/>
              <a:t>Art Adams </a:t>
            </a:r>
          </a:p>
          <a:p>
            <a:r>
              <a:rPr lang="en-US" altLang="en-US" sz="1600" dirty="0" smtClean="0"/>
              <a:t>MSW</a:t>
            </a:r>
            <a:r>
              <a:rPr lang="en-US" altLang="en-US" sz="1600" dirty="0"/>
              <a:t>, LCSW, LCAC, </a:t>
            </a:r>
            <a:r>
              <a:rPr lang="en-US" altLang="en-US" sz="1600" dirty="0" smtClean="0"/>
              <a:t>CADACIV  </a:t>
            </a:r>
          </a:p>
          <a:p>
            <a:endParaRPr lang="en-US" altLang="en-US" sz="1600" dirty="0"/>
          </a:p>
          <a:p>
            <a:endParaRPr lang="en-US" altLang="en-US" sz="1600" dirty="0" smtClean="0"/>
          </a:p>
          <a:p>
            <a:endParaRPr lang="en-US" altLang="en-US" sz="1600" dirty="0"/>
          </a:p>
          <a:p>
            <a:endParaRPr lang="en-US" altLang="en-US" sz="1600" dirty="0" smtClean="0"/>
          </a:p>
          <a:p>
            <a:endParaRPr lang="en-US" altLang="en-US" sz="1600" dirty="0"/>
          </a:p>
          <a:p>
            <a:r>
              <a:rPr lang="en-US" altLang="en-US" sz="1600" dirty="0" smtClean="0"/>
              <a:t>Franklin, TN  1/25/2020</a:t>
            </a:r>
            <a:endParaRPr lang="en-US" sz="1600" dirty="0"/>
          </a:p>
        </p:txBody>
      </p:sp>
    </p:spTree>
    <p:extLst>
      <p:ext uri="{BB962C8B-B14F-4D97-AF65-F5344CB8AC3E}">
        <p14:creationId xmlns:p14="http://schemas.microsoft.com/office/powerpoint/2010/main" val="2633608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85345"/>
            <a:ext cx="10924032" cy="1280159"/>
          </a:xfrm>
        </p:spPr>
        <p:txBody>
          <a:bodyPr>
            <a:normAutofit fontScale="90000"/>
          </a:bodyPr>
          <a:lstStyle/>
          <a:p>
            <a:r>
              <a:rPr lang="en-US" sz="4000" b="1" dirty="0"/>
              <a:t>NON-VERBAL COMMUNICATION </a:t>
            </a:r>
            <a:r>
              <a:rPr lang="en-US" dirty="0"/>
              <a:t>(BODY LANGUAGE, FACIAL EXPRESSION, TONE AND CADENCE, PROXIMITY)</a:t>
            </a:r>
          </a:p>
        </p:txBody>
      </p:sp>
      <p:sp>
        <p:nvSpPr>
          <p:cNvPr id="3" name="Content Placeholder 2"/>
          <p:cNvSpPr>
            <a:spLocks noGrp="1"/>
          </p:cNvSpPr>
          <p:nvPr>
            <p:ph idx="1"/>
          </p:nvPr>
        </p:nvSpPr>
        <p:spPr>
          <a:xfrm>
            <a:off x="524256" y="1097280"/>
            <a:ext cx="11009377" cy="4998720"/>
          </a:xfrm>
        </p:spPr>
        <p:txBody>
          <a:bodyPr>
            <a:normAutofit fontScale="92500" lnSpcReduction="10000"/>
          </a:bodyPr>
          <a:lstStyle/>
          <a:p>
            <a:pPr>
              <a:spcBef>
                <a:spcPct val="50000"/>
              </a:spcBef>
            </a:pPr>
            <a:r>
              <a:rPr lang="en-US" altLang="en-US" sz="2800" b="1" dirty="0">
                <a:solidFill>
                  <a:srgbClr val="FFFFFF"/>
                </a:solidFill>
                <a:latin typeface="Arial" panose="020B0604020202020204" pitchFamily="34" charset="0"/>
              </a:rPr>
              <a:t>Clashing personal styles</a:t>
            </a:r>
          </a:p>
          <a:p>
            <a:pPr>
              <a:spcBef>
                <a:spcPct val="50000"/>
              </a:spcBef>
            </a:pPr>
            <a:r>
              <a:rPr lang="en-US" altLang="en-US" sz="2800" b="1" dirty="0">
                <a:solidFill>
                  <a:srgbClr val="FFFFFF"/>
                </a:solidFill>
                <a:latin typeface="Arial" panose="020B0604020202020204" pitchFamily="34" charset="0"/>
              </a:rPr>
              <a:t>Name calling</a:t>
            </a:r>
          </a:p>
          <a:p>
            <a:pPr>
              <a:spcBef>
                <a:spcPct val="50000"/>
              </a:spcBef>
            </a:pPr>
            <a:r>
              <a:rPr lang="en-US" altLang="en-US" sz="2800" b="1" dirty="0">
                <a:solidFill>
                  <a:srgbClr val="FFFFFF"/>
                </a:solidFill>
                <a:latin typeface="Arial" panose="020B0604020202020204" pitchFamily="34" charset="0"/>
              </a:rPr>
              <a:t>Sarcasm / Ridicule</a:t>
            </a:r>
          </a:p>
          <a:p>
            <a:pPr>
              <a:spcBef>
                <a:spcPct val="50000"/>
              </a:spcBef>
            </a:pPr>
            <a:r>
              <a:rPr lang="en-US" altLang="en-US" sz="2800" b="1" dirty="0">
                <a:solidFill>
                  <a:srgbClr val="FFFFFF"/>
                </a:solidFill>
                <a:latin typeface="Arial" panose="020B0604020202020204" pitchFamily="34" charset="0"/>
              </a:rPr>
              <a:t>Insulting</a:t>
            </a:r>
          </a:p>
          <a:p>
            <a:pPr>
              <a:spcBef>
                <a:spcPct val="50000"/>
              </a:spcBef>
            </a:pPr>
            <a:r>
              <a:rPr lang="en-US" altLang="en-US" sz="2800" b="1" dirty="0">
                <a:solidFill>
                  <a:srgbClr val="FFFFFF"/>
                </a:solidFill>
                <a:latin typeface="Arial" panose="020B0604020202020204" pitchFamily="34" charset="0"/>
              </a:rPr>
              <a:t>Threatening</a:t>
            </a:r>
          </a:p>
          <a:p>
            <a:pPr>
              <a:spcBef>
                <a:spcPct val="50000"/>
              </a:spcBef>
            </a:pPr>
            <a:r>
              <a:rPr lang="en-US" altLang="en-US" sz="2800" b="1" dirty="0">
                <a:solidFill>
                  <a:srgbClr val="FFFFFF"/>
                </a:solidFill>
                <a:latin typeface="Arial" panose="020B0604020202020204" pitchFamily="34" charset="0"/>
              </a:rPr>
              <a:t>Blaming</a:t>
            </a:r>
          </a:p>
          <a:p>
            <a:pPr>
              <a:spcBef>
                <a:spcPct val="50000"/>
              </a:spcBef>
            </a:pPr>
            <a:r>
              <a:rPr lang="en-US" altLang="en-US" sz="2800" b="1" dirty="0">
                <a:solidFill>
                  <a:srgbClr val="FFFFFF"/>
                </a:solidFill>
                <a:latin typeface="Arial" panose="020B0604020202020204" pitchFamily="34" charset="0"/>
              </a:rPr>
              <a:t>Inflexibility</a:t>
            </a:r>
          </a:p>
          <a:p>
            <a:pPr>
              <a:spcBef>
                <a:spcPct val="50000"/>
              </a:spcBef>
            </a:pPr>
            <a:r>
              <a:rPr lang="en-US" altLang="en-US" sz="2800" b="1" dirty="0">
                <a:solidFill>
                  <a:srgbClr val="FFFFFF"/>
                </a:solidFill>
                <a:latin typeface="Arial" panose="020B0604020202020204" pitchFamily="34" charset="0"/>
              </a:rPr>
              <a:t>Defensive body posturing / language</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8304" y="1660525"/>
            <a:ext cx="7185660" cy="3469206"/>
          </a:xfrm>
          <a:prstGeom prst="rect">
            <a:avLst/>
          </a:prstGeom>
        </p:spPr>
      </p:pic>
    </p:spTree>
    <p:extLst>
      <p:ext uri="{BB962C8B-B14F-4D97-AF65-F5344CB8AC3E}">
        <p14:creationId xmlns:p14="http://schemas.microsoft.com/office/powerpoint/2010/main" val="3427492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 of secrets</a:t>
            </a:r>
            <a:endParaRPr lang="en-US" dirty="0"/>
          </a:p>
        </p:txBody>
      </p:sp>
      <p:sp>
        <p:nvSpPr>
          <p:cNvPr id="3" name="Content Placeholder 2"/>
          <p:cNvSpPr>
            <a:spLocks noGrp="1"/>
          </p:cNvSpPr>
          <p:nvPr>
            <p:ph idx="1"/>
          </p:nvPr>
        </p:nvSpPr>
        <p:spPr/>
        <p:txBody>
          <a:bodyPr>
            <a:normAutofit/>
          </a:bodyPr>
          <a:lstStyle/>
          <a:p>
            <a:r>
              <a:rPr lang="en-US" sz="4400" dirty="0" smtClean="0"/>
              <a:t> </a:t>
            </a:r>
            <a:r>
              <a:rPr lang="en-US" sz="4400" dirty="0" smtClean="0"/>
              <a:t>Don’t trust</a:t>
            </a:r>
          </a:p>
          <a:p>
            <a:r>
              <a:rPr lang="en-US" sz="4400" dirty="0" smtClean="0"/>
              <a:t> </a:t>
            </a:r>
            <a:r>
              <a:rPr lang="en-US" sz="4400" dirty="0" smtClean="0"/>
              <a:t>Don’t feel</a:t>
            </a:r>
          </a:p>
          <a:p>
            <a:r>
              <a:rPr lang="en-US" sz="4400" dirty="0" smtClean="0"/>
              <a:t> Don’t </a:t>
            </a:r>
            <a:r>
              <a:rPr lang="en-US" sz="4400" dirty="0" smtClean="0"/>
              <a:t>tell</a:t>
            </a:r>
            <a:endParaRPr lang="en-US" sz="4400" dirty="0"/>
          </a:p>
        </p:txBody>
      </p:sp>
    </p:spTree>
    <p:extLst>
      <p:ext uri="{BB962C8B-B14F-4D97-AF65-F5344CB8AC3E}">
        <p14:creationId xmlns:p14="http://schemas.microsoft.com/office/powerpoint/2010/main" val="38674912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8" y="0"/>
            <a:ext cx="9291215" cy="1487424"/>
          </a:xfrm>
        </p:spPr>
        <p:txBody>
          <a:bodyPr>
            <a:normAutofit/>
          </a:bodyPr>
          <a:lstStyle/>
          <a:p>
            <a:r>
              <a:rPr lang="en-US" sz="5400" b="1" dirty="0"/>
              <a:t>RESOLVING CONFLICTS</a:t>
            </a:r>
          </a:p>
        </p:txBody>
      </p:sp>
      <p:sp>
        <p:nvSpPr>
          <p:cNvPr id="3" name="Content Placeholder 2"/>
          <p:cNvSpPr>
            <a:spLocks noGrp="1"/>
          </p:cNvSpPr>
          <p:nvPr>
            <p:ph idx="1"/>
          </p:nvPr>
        </p:nvSpPr>
        <p:spPr>
          <a:xfrm>
            <a:off x="938784" y="1219200"/>
            <a:ext cx="10302239" cy="4962144"/>
          </a:xfrm>
        </p:spPr>
        <p:txBody>
          <a:bodyPr>
            <a:normAutofit/>
          </a:bodyPr>
          <a:lstStyle/>
          <a:p>
            <a:r>
              <a:rPr lang="en-US" sz="3600" b="1" dirty="0">
                <a:solidFill>
                  <a:srgbClr val="FFFF00"/>
                </a:solidFill>
              </a:rPr>
              <a:t>A.</a:t>
            </a:r>
            <a:r>
              <a:rPr lang="en-US" sz="3600" dirty="0"/>
              <a:t> ALL COUPLES HAVE CONFLICT AT SOME TIME </a:t>
            </a:r>
            <a:r>
              <a:rPr lang="en-US" sz="3600" dirty="0" smtClean="0"/>
              <a:t>DUE TO </a:t>
            </a:r>
            <a:r>
              <a:rPr lang="en-US" sz="3600" dirty="0"/>
              <a:t>AN EMOTIONAL ATTACHMENT </a:t>
            </a:r>
          </a:p>
          <a:p>
            <a:r>
              <a:rPr lang="en-US" sz="3600" b="1" dirty="0">
                <a:solidFill>
                  <a:srgbClr val="FFFF00"/>
                </a:solidFill>
              </a:rPr>
              <a:t>B.</a:t>
            </a:r>
            <a:r>
              <a:rPr lang="en-US" sz="3600" dirty="0"/>
              <a:t> CONFLICT IN </a:t>
            </a:r>
            <a:r>
              <a:rPr lang="en-US" sz="3600" dirty="0" smtClean="0"/>
              <a:t>ITSELF?  </a:t>
            </a:r>
            <a:r>
              <a:rPr lang="en-US" sz="3600" dirty="0"/>
              <a:t>NEITHER GOOD </a:t>
            </a:r>
            <a:r>
              <a:rPr lang="en-US" sz="3600" dirty="0" smtClean="0"/>
              <a:t>NOR </a:t>
            </a:r>
            <a:r>
              <a:rPr lang="en-US" sz="3600" dirty="0"/>
              <a:t>BAD. </a:t>
            </a:r>
            <a:r>
              <a:rPr lang="en-US" sz="3600" dirty="0" smtClean="0"/>
              <a:t>.. </a:t>
            </a:r>
            <a:r>
              <a:rPr lang="en-US" sz="3600" dirty="0"/>
              <a:t>INEVITABLE. </a:t>
            </a:r>
            <a:endParaRPr lang="en-US" sz="3600" dirty="0" smtClean="0"/>
          </a:p>
          <a:p>
            <a:r>
              <a:rPr lang="en-US" sz="3600" dirty="0" smtClean="0">
                <a:solidFill>
                  <a:srgbClr val="FFFF00"/>
                </a:solidFill>
              </a:rPr>
              <a:t>C.</a:t>
            </a:r>
            <a:r>
              <a:rPr lang="en-US" sz="3600" dirty="0" smtClean="0"/>
              <a:t> HOW </a:t>
            </a:r>
            <a:r>
              <a:rPr lang="en-US" sz="3600" dirty="0"/>
              <a:t>WE HANDLE THE CONFLICT IS CRITICAL TO OUR RELATIONSHIP WITH GOD AND WITH EACH OTHER (1 PETER 3: 7, </a:t>
            </a:r>
            <a:r>
              <a:rPr lang="en-US" sz="3600" dirty="0" smtClean="0"/>
              <a:t>et al</a:t>
            </a:r>
            <a:r>
              <a:rPr lang="en-US" dirty="0" smtClean="0"/>
              <a:t>)</a:t>
            </a:r>
            <a:endParaRPr lang="en-US" dirty="0"/>
          </a:p>
        </p:txBody>
      </p:sp>
    </p:spTree>
    <p:extLst>
      <p:ext uri="{BB962C8B-B14F-4D97-AF65-F5344CB8AC3E}">
        <p14:creationId xmlns:p14="http://schemas.microsoft.com/office/powerpoint/2010/main" val="3164712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121921"/>
            <a:ext cx="9291215" cy="1658111"/>
          </a:xfrm>
        </p:spPr>
        <p:txBody>
          <a:bodyPr>
            <a:normAutofit/>
          </a:bodyPr>
          <a:lstStyle/>
          <a:p>
            <a:r>
              <a:rPr lang="en-US" sz="3600" b="1" dirty="0"/>
              <a:t>SUMMARY OF TYPICAL GENDER-SPECIFIC COMMUNICATION DIFFERENCES</a:t>
            </a:r>
          </a:p>
        </p:txBody>
      </p:sp>
      <p:sp>
        <p:nvSpPr>
          <p:cNvPr id="3" name="Content Placeholder 2"/>
          <p:cNvSpPr>
            <a:spLocks noGrp="1"/>
          </p:cNvSpPr>
          <p:nvPr>
            <p:ph idx="1"/>
          </p:nvPr>
        </p:nvSpPr>
        <p:spPr>
          <a:xfrm>
            <a:off x="548641" y="1780032"/>
            <a:ext cx="11167872" cy="4291584"/>
          </a:xfrm>
        </p:spPr>
        <p:txBody>
          <a:bodyPr>
            <a:noAutofit/>
          </a:bodyPr>
          <a:lstStyle/>
          <a:p>
            <a:r>
              <a:rPr lang="en-US" sz="2400" dirty="0"/>
              <a:t>Women seem to regard questions as a way to maintain a conversation, while men often view them as requests for information.</a:t>
            </a:r>
          </a:p>
          <a:p>
            <a:r>
              <a:rPr lang="en-US" sz="2400" dirty="0"/>
              <a:t>Women tend to connect “bridges” between what their conversational partner has just aid and what it is they have to say.</a:t>
            </a:r>
          </a:p>
          <a:p>
            <a:r>
              <a:rPr lang="en-US" sz="2400" dirty="0"/>
              <a:t>Men do not always follow this rule and often appear to ignore the preceding comment by their partner.</a:t>
            </a:r>
          </a:p>
          <a:p>
            <a:r>
              <a:rPr lang="en-US" sz="2400" dirty="0"/>
              <a:t>Women often may interpret conversational aggressiveness by their spouse as an attack that disrupts the relationship. Men seem to view their own aggressiveness as simply a form of conversation.</a:t>
            </a:r>
          </a:p>
        </p:txBody>
      </p:sp>
    </p:spTree>
    <p:extLst>
      <p:ext uri="{BB962C8B-B14F-4D97-AF65-F5344CB8AC3E}">
        <p14:creationId xmlns:p14="http://schemas.microsoft.com/office/powerpoint/2010/main" val="33564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121921"/>
            <a:ext cx="9291215" cy="1658111"/>
          </a:xfrm>
        </p:spPr>
        <p:txBody>
          <a:bodyPr>
            <a:normAutofit/>
          </a:bodyPr>
          <a:lstStyle/>
          <a:p>
            <a:r>
              <a:rPr lang="en-US" sz="3600" b="1" dirty="0"/>
              <a:t>SUMMARY OF TYPICAL GENDER-SPECIFIC COMMUNICATION DIFFERENCES</a:t>
            </a:r>
          </a:p>
        </p:txBody>
      </p:sp>
      <p:sp>
        <p:nvSpPr>
          <p:cNvPr id="3" name="Content Placeholder 2"/>
          <p:cNvSpPr>
            <a:spLocks noGrp="1"/>
          </p:cNvSpPr>
          <p:nvPr>
            <p:ph idx="1"/>
          </p:nvPr>
        </p:nvSpPr>
        <p:spPr>
          <a:xfrm>
            <a:off x="548641" y="1621536"/>
            <a:ext cx="11167872" cy="4450080"/>
          </a:xfrm>
        </p:spPr>
        <p:txBody>
          <a:bodyPr>
            <a:normAutofit/>
          </a:bodyPr>
          <a:lstStyle/>
          <a:p>
            <a:r>
              <a:rPr lang="en-US" sz="2800" dirty="0"/>
              <a:t>Women are more likely to share feelings and secrets. Men often prefer to discuss less intimate topics, such as sports, politics, or occupational matters.</a:t>
            </a:r>
          </a:p>
          <a:p>
            <a:r>
              <a:rPr lang="en-US" sz="2800" dirty="0"/>
              <a:t>Women tend to discuss problems with one another, sharing their experiences and offering reassurances. Men, on the other hand, tend to hear women who discuss problems with them as making explicit requests for solutions, rather than as simply looking for a sympathetic ear.</a:t>
            </a:r>
          </a:p>
        </p:txBody>
      </p:sp>
    </p:spTree>
    <p:extLst>
      <p:ext uri="{BB962C8B-B14F-4D97-AF65-F5344CB8AC3E}">
        <p14:creationId xmlns:p14="http://schemas.microsoft.com/office/powerpoint/2010/main" val="2200447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8" y="97383"/>
            <a:ext cx="9291215" cy="1049235"/>
          </a:xfrm>
        </p:spPr>
        <p:txBody>
          <a:bodyPr>
            <a:noAutofit/>
          </a:bodyPr>
          <a:lstStyle/>
          <a:p>
            <a:r>
              <a:rPr lang="en-US" sz="4000" b="1" dirty="0"/>
              <a:t>MEN AND WOMEN RESPOND TO CONFLICT IN DIFFERENT WAYS.</a:t>
            </a:r>
          </a:p>
        </p:txBody>
      </p:sp>
      <p:sp>
        <p:nvSpPr>
          <p:cNvPr id="3" name="Content Placeholder 2"/>
          <p:cNvSpPr>
            <a:spLocks noGrp="1"/>
          </p:cNvSpPr>
          <p:nvPr>
            <p:ph idx="1"/>
          </p:nvPr>
        </p:nvSpPr>
        <p:spPr>
          <a:xfrm>
            <a:off x="865633" y="1146618"/>
            <a:ext cx="10570464" cy="4985958"/>
          </a:xfrm>
        </p:spPr>
        <p:txBody>
          <a:bodyPr>
            <a:noAutofit/>
          </a:bodyPr>
          <a:lstStyle/>
          <a:p>
            <a:r>
              <a:rPr lang="en-US" sz="3200" dirty="0"/>
              <a:t>Men are more likely than women to withdraw from conflict. The more the woman tries to get them to talk about the problem, the more they tend to withdraw.</a:t>
            </a:r>
          </a:p>
          <a:p>
            <a:r>
              <a:rPr lang="en-US" sz="3200" dirty="0"/>
              <a:t>Women are more direct and want to address the conflict.</a:t>
            </a:r>
          </a:p>
          <a:p>
            <a:r>
              <a:rPr lang="en-US" sz="3200" dirty="0"/>
              <a:t>When couples are unhappy, resolving conflict is more difficult. Unhappy couples often have more miscommunication. Here are some causes:</a:t>
            </a:r>
          </a:p>
        </p:txBody>
      </p:sp>
    </p:spTree>
    <p:extLst>
      <p:ext uri="{BB962C8B-B14F-4D97-AF65-F5344CB8AC3E}">
        <p14:creationId xmlns:p14="http://schemas.microsoft.com/office/powerpoint/2010/main" val="3704580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6923" y="0"/>
            <a:ext cx="9291215" cy="45719"/>
          </a:xfrm>
        </p:spPr>
        <p:txBody>
          <a:bodyPr>
            <a:normAutofit fontScale="90000"/>
          </a:bodyPr>
          <a:lstStyle/>
          <a:p>
            <a:r>
              <a:rPr lang="en-US" dirty="0"/>
              <a:t> </a:t>
            </a:r>
          </a:p>
        </p:txBody>
      </p:sp>
      <p:sp>
        <p:nvSpPr>
          <p:cNvPr id="3" name="Content Placeholder 2"/>
          <p:cNvSpPr>
            <a:spLocks noGrp="1"/>
          </p:cNvSpPr>
          <p:nvPr>
            <p:ph idx="1"/>
          </p:nvPr>
        </p:nvSpPr>
        <p:spPr>
          <a:xfrm>
            <a:off x="304800" y="45720"/>
            <a:ext cx="11497056" cy="6025896"/>
          </a:xfrm>
        </p:spPr>
        <p:txBody>
          <a:bodyPr>
            <a:noAutofit/>
          </a:bodyPr>
          <a:lstStyle/>
          <a:p>
            <a:r>
              <a:rPr lang="en-US" sz="2800" dirty="0"/>
              <a:t>Not focusing on the problem that we need to address.</a:t>
            </a:r>
          </a:p>
          <a:p>
            <a:r>
              <a:rPr lang="en-US" sz="2800" dirty="0"/>
              <a:t>Not listening to our spouse </a:t>
            </a:r>
            <a:r>
              <a:rPr lang="en-US" sz="2800" dirty="0" smtClean="0"/>
              <a:t>(</a:t>
            </a:r>
            <a:r>
              <a:rPr lang="en-US" sz="2800" dirty="0"/>
              <a:t>interrupting is an example).</a:t>
            </a:r>
          </a:p>
          <a:p>
            <a:r>
              <a:rPr lang="en-US" sz="2800" dirty="0"/>
              <a:t>Assuming our spouse can read our mind.</a:t>
            </a:r>
          </a:p>
          <a:p>
            <a:r>
              <a:rPr lang="en-US" sz="2800" dirty="0"/>
              <a:t>Finding fault with </a:t>
            </a:r>
            <a:r>
              <a:rPr lang="en-US" sz="2800" dirty="0" smtClean="0"/>
              <a:t>solutions from spouse … </a:t>
            </a:r>
            <a:r>
              <a:rPr lang="en-US" sz="2800" dirty="0"/>
              <a:t>not helpful (“Yes, butting”).</a:t>
            </a:r>
          </a:p>
          <a:p>
            <a:r>
              <a:rPr lang="en-US" sz="2800" dirty="0"/>
              <a:t>Competing </a:t>
            </a:r>
            <a:r>
              <a:rPr lang="en-US" sz="2800" dirty="0" smtClean="0"/>
              <a:t>with </a:t>
            </a:r>
            <a:r>
              <a:rPr lang="en-US" sz="2800" dirty="0"/>
              <a:t>spouse to try and make </a:t>
            </a:r>
            <a:r>
              <a:rPr lang="en-US" sz="2800" dirty="0" smtClean="0"/>
              <a:t>his/her </a:t>
            </a:r>
            <a:r>
              <a:rPr lang="en-US" sz="2800" dirty="0"/>
              <a:t>problem seem </a:t>
            </a:r>
            <a:r>
              <a:rPr lang="en-US" sz="2800" dirty="0" smtClean="0"/>
              <a:t>worse … </a:t>
            </a:r>
            <a:r>
              <a:rPr lang="en-US" sz="2800" dirty="0"/>
              <a:t>does not help </a:t>
            </a:r>
            <a:r>
              <a:rPr lang="en-US" sz="2800" dirty="0" smtClean="0"/>
              <a:t>resolve </a:t>
            </a:r>
            <a:r>
              <a:rPr lang="en-US" sz="2800" dirty="0"/>
              <a:t>conflict.</a:t>
            </a:r>
          </a:p>
          <a:p>
            <a:r>
              <a:rPr lang="en-US" sz="2800" dirty="0"/>
              <a:t>Displaying a negative attitude (mocking, insulting, being defensive, shutting down, being aggressive or belligerent, sarcastic).</a:t>
            </a:r>
          </a:p>
        </p:txBody>
      </p:sp>
    </p:spTree>
    <p:extLst>
      <p:ext uri="{BB962C8B-B14F-4D97-AF65-F5344CB8AC3E}">
        <p14:creationId xmlns:p14="http://schemas.microsoft.com/office/powerpoint/2010/main" val="2014445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0"/>
            <a:ext cx="9291215" cy="1049235"/>
          </a:xfrm>
        </p:spPr>
        <p:txBody>
          <a:bodyPr>
            <a:normAutofit/>
          </a:bodyPr>
          <a:lstStyle/>
          <a:p>
            <a:r>
              <a:rPr lang="en-US" sz="5400" b="1" dirty="0"/>
              <a:t>RESOLVING CONFLICTS</a:t>
            </a:r>
          </a:p>
        </p:txBody>
      </p:sp>
      <p:sp>
        <p:nvSpPr>
          <p:cNvPr id="3" name="Content Placeholder 2"/>
          <p:cNvSpPr>
            <a:spLocks noGrp="1"/>
          </p:cNvSpPr>
          <p:nvPr>
            <p:ph idx="1"/>
          </p:nvPr>
        </p:nvSpPr>
        <p:spPr>
          <a:xfrm>
            <a:off x="890016" y="841248"/>
            <a:ext cx="10168127" cy="5669280"/>
          </a:xfrm>
        </p:spPr>
        <p:txBody>
          <a:bodyPr>
            <a:normAutofit fontScale="92500"/>
          </a:bodyPr>
          <a:lstStyle/>
          <a:p>
            <a:r>
              <a:rPr lang="en-US" sz="2800" dirty="0"/>
              <a:t>USE ACTIVE LISTENING SKILLS:</a:t>
            </a:r>
          </a:p>
          <a:p>
            <a:r>
              <a:rPr lang="en-US" sz="2800" dirty="0"/>
              <a:t>“I” STATEMENTS ARE LESS OFFENSIVE TO OTHERS. OWN YOUR FEELINGS. (“I GET LONELY…” “I WOULD LIKE…”)</a:t>
            </a:r>
          </a:p>
          <a:p>
            <a:r>
              <a:rPr lang="en-US" sz="2800" dirty="0"/>
              <a:t>ACKNOWLEDGE </a:t>
            </a:r>
            <a:r>
              <a:rPr lang="en-US" sz="2800" dirty="0" smtClean="0"/>
              <a:t>SPOUSES’ </a:t>
            </a:r>
            <a:r>
              <a:rPr lang="en-US" sz="2800" dirty="0"/>
              <a:t>FEELINGS AND CONFLICTS.</a:t>
            </a:r>
          </a:p>
          <a:p>
            <a:r>
              <a:rPr lang="en-US" sz="2800" dirty="0"/>
              <a:t>CHECK TO MAKE SURE WHAT YOU THINK YOU HEARD IS ACTUALLY WHAT THE OTHER PERSON IS SAYING. </a:t>
            </a:r>
            <a:endParaRPr lang="en-US" sz="2800" dirty="0" smtClean="0"/>
          </a:p>
          <a:p>
            <a:r>
              <a:rPr lang="en-US" sz="2800" dirty="0" smtClean="0"/>
              <a:t>EXAMPLE</a:t>
            </a:r>
            <a:r>
              <a:rPr lang="en-US" sz="2800" dirty="0"/>
              <a:t>: “AM I HEARING YOU CORRECTLY THAT YOU…” </a:t>
            </a:r>
            <a:r>
              <a:rPr lang="en-US" sz="2800" dirty="0" smtClean="0"/>
              <a:t>PARAPHRASE/SUMMARIZE … </a:t>
            </a:r>
            <a:r>
              <a:rPr lang="en-US" sz="2800" dirty="0"/>
              <a:t>CAPTURE THE EXACT THOUGHT.</a:t>
            </a:r>
          </a:p>
          <a:p>
            <a:r>
              <a:rPr lang="en-US" sz="2800" dirty="0"/>
              <a:t>STAY FOCUSED ON THE TOPIC. DON’T BRING IN OTHER PROBLEMS.</a:t>
            </a:r>
          </a:p>
          <a:p>
            <a:endParaRPr lang="en-US" dirty="0"/>
          </a:p>
        </p:txBody>
      </p:sp>
    </p:spTree>
    <p:extLst>
      <p:ext uri="{BB962C8B-B14F-4D97-AF65-F5344CB8AC3E}">
        <p14:creationId xmlns:p14="http://schemas.microsoft.com/office/powerpoint/2010/main" val="1223987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0"/>
            <a:ext cx="9291215" cy="1049235"/>
          </a:xfrm>
        </p:spPr>
        <p:txBody>
          <a:bodyPr>
            <a:normAutofit/>
          </a:bodyPr>
          <a:lstStyle/>
          <a:p>
            <a:r>
              <a:rPr lang="en-US" sz="5400" b="1" dirty="0"/>
              <a:t>RESOLVING CONFLICTS</a:t>
            </a:r>
          </a:p>
        </p:txBody>
      </p:sp>
      <p:sp>
        <p:nvSpPr>
          <p:cNvPr id="3" name="Content Placeholder 2"/>
          <p:cNvSpPr>
            <a:spLocks noGrp="1"/>
          </p:cNvSpPr>
          <p:nvPr>
            <p:ph idx="1"/>
          </p:nvPr>
        </p:nvSpPr>
        <p:spPr>
          <a:xfrm>
            <a:off x="950976" y="914400"/>
            <a:ext cx="10168127" cy="5120640"/>
          </a:xfrm>
        </p:spPr>
        <p:txBody>
          <a:bodyPr>
            <a:normAutofit fontScale="92500" lnSpcReduction="10000"/>
          </a:bodyPr>
          <a:lstStyle/>
          <a:p>
            <a:r>
              <a:rPr lang="en-US" sz="2800" dirty="0"/>
              <a:t>SAY WHAT YOU MEAN – BE CLEAR WITH YOUR MESSAGE.</a:t>
            </a:r>
          </a:p>
          <a:p>
            <a:r>
              <a:rPr lang="en-US" sz="2800" dirty="0"/>
              <a:t>AVOID POWER PLAYS (WIN-LOSE MODE)</a:t>
            </a:r>
          </a:p>
          <a:p>
            <a:r>
              <a:rPr lang="en-US" sz="2800" dirty="0"/>
              <a:t>BE POLITE AND STAY COOL – ACT LIKE AN ADULT (NOT A PARENT OR A CHILD) WITH YOUR SPOUSE.</a:t>
            </a:r>
          </a:p>
          <a:p>
            <a:r>
              <a:rPr lang="en-US" sz="2800" dirty="0"/>
              <a:t>OFFER RESPECT AND VALIDATION EVEN IF YOU DISAGREE. EACH HAS A RIGHT TO THEIR OWN FEELINGS.</a:t>
            </a:r>
          </a:p>
          <a:p>
            <a:r>
              <a:rPr lang="en-US" sz="2800" dirty="0"/>
              <a:t>ASK </a:t>
            </a:r>
            <a:r>
              <a:rPr lang="en-US" sz="2800" dirty="0" smtClean="0"/>
              <a:t>YOURSELF “IS </a:t>
            </a:r>
            <a:r>
              <a:rPr lang="en-US" sz="2800" dirty="0"/>
              <a:t>THE ISSUE </a:t>
            </a:r>
            <a:r>
              <a:rPr lang="en-US" sz="2800" dirty="0" smtClean="0"/>
              <a:t>IMPORTANT </a:t>
            </a:r>
            <a:r>
              <a:rPr lang="en-US" sz="2800" dirty="0"/>
              <a:t>ENOUGH FOR A CONFLICT. </a:t>
            </a:r>
            <a:endParaRPr lang="en-US" sz="2800" dirty="0" smtClean="0"/>
          </a:p>
          <a:p>
            <a:r>
              <a:rPr lang="en-US" sz="2800" dirty="0" smtClean="0"/>
              <a:t>PICK </a:t>
            </a:r>
            <a:r>
              <a:rPr lang="en-US" sz="2800" dirty="0"/>
              <a:t>YOUR BATTLES – NOT ALL BATTLES ARE WORTH THE FIGHT.</a:t>
            </a:r>
          </a:p>
        </p:txBody>
      </p:sp>
    </p:spTree>
    <p:extLst>
      <p:ext uri="{BB962C8B-B14F-4D97-AF65-F5344CB8AC3E}">
        <p14:creationId xmlns:p14="http://schemas.microsoft.com/office/powerpoint/2010/main" val="204151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146151"/>
            <a:ext cx="9291215" cy="1049235"/>
          </a:xfrm>
        </p:spPr>
        <p:txBody>
          <a:bodyPr>
            <a:normAutofit/>
          </a:bodyPr>
          <a:lstStyle/>
          <a:p>
            <a:r>
              <a:rPr lang="en-US" sz="6600" dirty="0"/>
              <a:t>MAKING PEACE</a:t>
            </a:r>
          </a:p>
        </p:txBody>
      </p:sp>
      <p:sp>
        <p:nvSpPr>
          <p:cNvPr id="3" name="Content Placeholder 2"/>
          <p:cNvSpPr>
            <a:spLocks noGrp="1"/>
          </p:cNvSpPr>
          <p:nvPr>
            <p:ph idx="1"/>
          </p:nvPr>
        </p:nvSpPr>
        <p:spPr>
          <a:xfrm>
            <a:off x="1072896" y="950976"/>
            <a:ext cx="10034015" cy="5145024"/>
          </a:xfrm>
        </p:spPr>
        <p:txBody>
          <a:bodyPr>
            <a:normAutofit fontScale="92500" lnSpcReduction="10000"/>
          </a:bodyPr>
          <a:lstStyle/>
          <a:p>
            <a:r>
              <a:rPr lang="en-US" sz="3200" dirty="0"/>
              <a:t>A. GOAL OF FORGIVENSS IS TO FEEL PEACE.</a:t>
            </a:r>
          </a:p>
          <a:p>
            <a:r>
              <a:rPr lang="en-US" sz="3200" dirty="0"/>
              <a:t>B. FORGIVENESS IS:</a:t>
            </a:r>
          </a:p>
          <a:p>
            <a:pPr marL="731520">
              <a:buFont typeface="Wingdings" panose="05000000000000000000" pitchFamily="2" charset="2"/>
              <a:buChar char="Ø"/>
            </a:pPr>
            <a:r>
              <a:rPr lang="en-US" sz="3200" dirty="0"/>
              <a:t>LETTING GO OF ANGER AND HURT</a:t>
            </a:r>
          </a:p>
          <a:p>
            <a:pPr marL="731520">
              <a:buFont typeface="Wingdings" panose="05000000000000000000" pitchFamily="2" charset="2"/>
              <a:buChar char="Ø"/>
            </a:pPr>
            <a:r>
              <a:rPr lang="en-US" sz="3200" dirty="0"/>
              <a:t>MOVING FORWARD WITH YOUR LIFE</a:t>
            </a:r>
          </a:p>
          <a:p>
            <a:pPr marL="731520">
              <a:buFont typeface="Wingdings" panose="05000000000000000000" pitchFamily="2" charset="2"/>
              <a:buChar char="Ø"/>
            </a:pPr>
            <a:r>
              <a:rPr lang="en-US" sz="3200" dirty="0"/>
              <a:t>TAKING BACK YOUR POWER</a:t>
            </a:r>
          </a:p>
          <a:p>
            <a:pPr marL="731520">
              <a:buFont typeface="Wingdings" panose="05000000000000000000" pitchFamily="2" charset="2"/>
              <a:buChar char="Ø"/>
            </a:pPr>
            <a:r>
              <a:rPr lang="en-US" sz="3200" dirty="0"/>
              <a:t>TAKING RESPONSIBILITY FOR WHAT YOU FEEL</a:t>
            </a:r>
          </a:p>
          <a:p>
            <a:pPr marL="731520">
              <a:buFont typeface="Wingdings" panose="05000000000000000000" pitchFamily="2" charset="2"/>
              <a:buChar char="Ø"/>
            </a:pPr>
            <a:r>
              <a:rPr lang="en-US" sz="3200" dirty="0"/>
              <a:t>MAKING </a:t>
            </a:r>
            <a:r>
              <a:rPr lang="en-US" sz="3200" dirty="0" smtClean="0"/>
              <a:t>PEACE </a:t>
            </a:r>
            <a:r>
              <a:rPr lang="en-US" sz="3200" dirty="0"/>
              <a:t>WITH THE TRUTH</a:t>
            </a:r>
          </a:p>
          <a:p>
            <a:pPr marL="731520">
              <a:buFont typeface="Wingdings" panose="05000000000000000000" pitchFamily="2" charset="2"/>
              <a:buChar char="Ø"/>
            </a:pPr>
            <a:r>
              <a:rPr lang="en-US" sz="3200" dirty="0"/>
              <a:t>A CHOICE</a:t>
            </a:r>
          </a:p>
        </p:txBody>
      </p:sp>
    </p:spTree>
    <p:extLst>
      <p:ext uri="{BB962C8B-B14F-4D97-AF65-F5344CB8AC3E}">
        <p14:creationId xmlns:p14="http://schemas.microsoft.com/office/powerpoint/2010/main" val="1193021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8" y="109575"/>
            <a:ext cx="9728486" cy="1451001"/>
          </a:xfrm>
        </p:spPr>
        <p:txBody>
          <a:bodyPr>
            <a:normAutofit/>
          </a:bodyPr>
          <a:lstStyle/>
          <a:p>
            <a:pPr algn="ctr"/>
            <a:r>
              <a:rPr lang="en-US" sz="3600" b="1" dirty="0"/>
              <a:t>Biblical instructions to govern two Christians in conflict</a:t>
            </a:r>
          </a:p>
        </p:txBody>
      </p:sp>
      <p:sp>
        <p:nvSpPr>
          <p:cNvPr id="3" name="Content Placeholder 2"/>
          <p:cNvSpPr>
            <a:spLocks noGrp="1"/>
          </p:cNvSpPr>
          <p:nvPr>
            <p:ph idx="1"/>
          </p:nvPr>
        </p:nvSpPr>
        <p:spPr>
          <a:xfrm>
            <a:off x="1170433" y="2015732"/>
            <a:ext cx="9884422" cy="4116844"/>
          </a:xfrm>
        </p:spPr>
        <p:txBody>
          <a:bodyPr>
            <a:normAutofit lnSpcReduction="10000"/>
          </a:bodyPr>
          <a:lstStyle/>
          <a:p>
            <a:r>
              <a:rPr lang="en-US" sz="4000" dirty="0"/>
              <a:t>JOHN 6: 68</a:t>
            </a:r>
          </a:p>
          <a:p>
            <a:r>
              <a:rPr lang="en-US" sz="4000" dirty="0"/>
              <a:t>JOHN 7: 46</a:t>
            </a:r>
          </a:p>
          <a:p>
            <a:r>
              <a:rPr lang="en-US" sz="4000" dirty="0"/>
              <a:t>JOHN 10: 24-25</a:t>
            </a:r>
          </a:p>
          <a:p>
            <a:r>
              <a:rPr lang="en-US" sz="4000" dirty="0"/>
              <a:t>EPHESIANS 4: 15-16</a:t>
            </a:r>
          </a:p>
          <a:p>
            <a:r>
              <a:rPr lang="en-US" sz="4000" dirty="0"/>
              <a:t>EPHESIANS 4: 25</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5328" y="2015732"/>
            <a:ext cx="5181600" cy="3886200"/>
          </a:xfrm>
          <a:prstGeom prst="rect">
            <a:avLst/>
          </a:prstGeom>
        </p:spPr>
      </p:pic>
    </p:spTree>
    <p:extLst>
      <p:ext uri="{BB962C8B-B14F-4D97-AF65-F5344CB8AC3E}">
        <p14:creationId xmlns:p14="http://schemas.microsoft.com/office/powerpoint/2010/main" val="303299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146151"/>
            <a:ext cx="9291215" cy="1049235"/>
          </a:xfrm>
        </p:spPr>
        <p:txBody>
          <a:bodyPr>
            <a:normAutofit/>
          </a:bodyPr>
          <a:lstStyle/>
          <a:p>
            <a:r>
              <a:rPr lang="en-US" sz="6600" dirty="0"/>
              <a:t>MAKING PEACE</a:t>
            </a:r>
          </a:p>
        </p:txBody>
      </p:sp>
      <p:sp>
        <p:nvSpPr>
          <p:cNvPr id="3" name="Content Placeholder 2"/>
          <p:cNvSpPr>
            <a:spLocks noGrp="1"/>
          </p:cNvSpPr>
          <p:nvPr>
            <p:ph idx="1"/>
          </p:nvPr>
        </p:nvSpPr>
        <p:spPr>
          <a:xfrm>
            <a:off x="1072896" y="950976"/>
            <a:ext cx="10034015" cy="5145024"/>
          </a:xfrm>
        </p:spPr>
        <p:txBody>
          <a:bodyPr>
            <a:normAutofit/>
          </a:bodyPr>
          <a:lstStyle/>
          <a:p>
            <a:r>
              <a:rPr lang="en-US" sz="3200" dirty="0"/>
              <a:t>C. FORGIVENESS IS </a:t>
            </a:r>
            <a:r>
              <a:rPr lang="en-US" sz="3200" u="sng" dirty="0"/>
              <a:t>NOT</a:t>
            </a:r>
            <a:r>
              <a:rPr lang="en-US" sz="3200" dirty="0"/>
              <a:t>:</a:t>
            </a:r>
          </a:p>
          <a:p>
            <a:pPr marL="731520">
              <a:buFont typeface="Wingdings" panose="05000000000000000000" pitchFamily="2" charset="2"/>
              <a:buChar char="Ø"/>
            </a:pPr>
            <a:r>
              <a:rPr lang="en-US" sz="3200" dirty="0"/>
              <a:t>CONDONING UNKINDNESS</a:t>
            </a:r>
          </a:p>
          <a:p>
            <a:pPr marL="731520">
              <a:buFont typeface="Wingdings" panose="05000000000000000000" pitchFamily="2" charset="2"/>
              <a:buChar char="Ø"/>
            </a:pPr>
            <a:r>
              <a:rPr lang="en-US" sz="3200" dirty="0"/>
              <a:t>EXCUSING POOR BEHAVIOR</a:t>
            </a:r>
          </a:p>
          <a:p>
            <a:pPr marL="731520">
              <a:buFont typeface="Wingdings" panose="05000000000000000000" pitchFamily="2" charset="2"/>
              <a:buChar char="Ø"/>
            </a:pPr>
            <a:r>
              <a:rPr lang="en-US" sz="3200" dirty="0"/>
              <a:t>FORGETTING THAT SOMETHING PAINFUL HAPPENED</a:t>
            </a:r>
          </a:p>
          <a:p>
            <a:pPr marL="731520">
              <a:buFont typeface="Wingdings" panose="05000000000000000000" pitchFamily="2" charset="2"/>
              <a:buChar char="Ø"/>
            </a:pPr>
            <a:r>
              <a:rPr lang="en-US" sz="3200" dirty="0"/>
              <a:t>DENYING OR MINIMIZING YOUR HURT</a:t>
            </a:r>
          </a:p>
          <a:p>
            <a:pPr marL="731520">
              <a:buFont typeface="Wingdings" panose="05000000000000000000" pitchFamily="2" charset="2"/>
              <a:buChar char="Ø"/>
            </a:pPr>
            <a:r>
              <a:rPr lang="en-US" sz="3200" dirty="0"/>
              <a:t>GIVING UP YOUR FEELINGS</a:t>
            </a:r>
          </a:p>
        </p:txBody>
      </p:sp>
    </p:spTree>
    <p:extLst>
      <p:ext uri="{BB962C8B-B14F-4D97-AF65-F5344CB8AC3E}">
        <p14:creationId xmlns:p14="http://schemas.microsoft.com/office/powerpoint/2010/main" val="4062806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2256" y="0"/>
            <a:ext cx="9291215" cy="45719"/>
          </a:xfrm>
        </p:spPr>
        <p:txBody>
          <a:bodyPr>
            <a:normAutofit fontScale="90000"/>
          </a:bodyPr>
          <a:lstStyle/>
          <a:p>
            <a:r>
              <a:rPr lang="en-US" dirty="0"/>
              <a:t>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92256" y="522396"/>
            <a:ext cx="9042919" cy="5170190"/>
          </a:xfrm>
        </p:spPr>
      </p:pic>
    </p:spTree>
    <p:extLst>
      <p:ext uri="{BB962C8B-B14F-4D97-AF65-F5344CB8AC3E}">
        <p14:creationId xmlns:p14="http://schemas.microsoft.com/office/powerpoint/2010/main" val="22971481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8527" y="0"/>
            <a:ext cx="9291215" cy="45719"/>
          </a:xfrm>
        </p:spPr>
        <p:txBody>
          <a:bodyPr>
            <a:normAutofit fontScale="90000"/>
          </a:bodyPr>
          <a:lstStyle/>
          <a:p>
            <a:r>
              <a:rPr lang="en-US" dirty="0"/>
              <a:t> </a:t>
            </a:r>
          </a:p>
        </p:txBody>
      </p:sp>
      <p:sp>
        <p:nvSpPr>
          <p:cNvPr id="3" name="Content Placeholder 2"/>
          <p:cNvSpPr>
            <a:spLocks noGrp="1"/>
          </p:cNvSpPr>
          <p:nvPr>
            <p:ph idx="1"/>
          </p:nvPr>
        </p:nvSpPr>
        <p:spPr>
          <a:xfrm>
            <a:off x="717452" y="45720"/>
            <a:ext cx="10803987" cy="6073726"/>
          </a:xfrm>
        </p:spPr>
        <p:txBody>
          <a:bodyPr>
            <a:normAutofit/>
          </a:bodyPr>
          <a:lstStyle/>
          <a:p>
            <a:r>
              <a:rPr lang="en-US" sz="4000" dirty="0"/>
              <a:t>Most of the rules in our families and relationships are unwritten.</a:t>
            </a:r>
          </a:p>
          <a:p>
            <a:r>
              <a:rPr lang="en-US" sz="4000" dirty="0"/>
              <a:t>With your spouse, write down the rules for conflict that you want for your relationship.</a:t>
            </a:r>
          </a:p>
          <a:p>
            <a:r>
              <a:rPr lang="en-US" sz="4000" dirty="0"/>
              <a:t>Agree to follow those rules.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88352" y="3121152"/>
            <a:ext cx="4133087" cy="2998294"/>
          </a:xfrm>
          <a:prstGeom prst="rect">
            <a:avLst/>
          </a:prstGeom>
        </p:spPr>
      </p:pic>
    </p:spTree>
    <p:extLst>
      <p:ext uri="{BB962C8B-B14F-4D97-AF65-F5344CB8AC3E}">
        <p14:creationId xmlns:p14="http://schemas.microsoft.com/office/powerpoint/2010/main" val="1872005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9659" y="-97536"/>
            <a:ext cx="9291215" cy="1049235"/>
          </a:xfrm>
        </p:spPr>
        <p:txBody>
          <a:bodyPr>
            <a:normAutofit fontScale="90000"/>
          </a:bodyPr>
          <a:lstStyle/>
          <a:p>
            <a:r>
              <a:rPr lang="en-US" sz="4800" b="1" dirty="0"/>
              <a:t>YOUR RULES MIGHT INCLUDE:</a:t>
            </a:r>
          </a:p>
        </p:txBody>
      </p:sp>
      <p:sp>
        <p:nvSpPr>
          <p:cNvPr id="3" name="Content Placeholder 2"/>
          <p:cNvSpPr>
            <a:spLocks noGrp="1"/>
          </p:cNvSpPr>
          <p:nvPr>
            <p:ph idx="1"/>
          </p:nvPr>
        </p:nvSpPr>
        <p:spPr>
          <a:xfrm>
            <a:off x="268224" y="658368"/>
            <a:ext cx="11789664" cy="5181600"/>
          </a:xfrm>
        </p:spPr>
        <p:txBody>
          <a:bodyPr>
            <a:noAutofit/>
          </a:bodyPr>
          <a:lstStyle/>
          <a:p>
            <a:r>
              <a:rPr lang="en-US" sz="2800" dirty="0"/>
              <a:t>No shouting at one another.</a:t>
            </a:r>
          </a:p>
          <a:p>
            <a:r>
              <a:rPr lang="en-US" sz="2800" dirty="0"/>
              <a:t>No swearing</a:t>
            </a:r>
          </a:p>
          <a:p>
            <a:r>
              <a:rPr lang="en-US" sz="2800" dirty="0"/>
              <a:t>Allow you or your spouse to cool down before discussing the problem (take a time-out if needed)</a:t>
            </a:r>
          </a:p>
          <a:p>
            <a:r>
              <a:rPr lang="en-US" sz="2800" dirty="0"/>
              <a:t>No going to bed mad at each other</a:t>
            </a:r>
          </a:p>
          <a:p>
            <a:r>
              <a:rPr lang="en-US" sz="2800" dirty="0"/>
              <a:t>No “slams” or “put downs” of one another</a:t>
            </a:r>
          </a:p>
          <a:p>
            <a:r>
              <a:rPr lang="en-US" sz="2800" dirty="0"/>
              <a:t>Stick to the current problem and don’t confuse it by bringing in other issues</a:t>
            </a:r>
          </a:p>
          <a:p>
            <a:r>
              <a:rPr lang="en-US" sz="2800" dirty="0"/>
              <a:t>When </a:t>
            </a:r>
            <a:r>
              <a:rPr lang="en-US" sz="2800" dirty="0" smtClean="0"/>
              <a:t> </a:t>
            </a:r>
            <a:r>
              <a:rPr lang="en-US" sz="2800" dirty="0"/>
              <a:t>in conflict,  hold hands and look each other in the eye</a:t>
            </a:r>
          </a:p>
        </p:txBody>
      </p:sp>
    </p:spTree>
    <p:extLst>
      <p:ext uri="{BB962C8B-B14F-4D97-AF65-F5344CB8AC3E}">
        <p14:creationId xmlns:p14="http://schemas.microsoft.com/office/powerpoint/2010/main" val="409934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8" y="0"/>
            <a:ext cx="9291215" cy="1049235"/>
          </a:xfrm>
        </p:spPr>
        <p:txBody>
          <a:bodyPr>
            <a:normAutofit/>
          </a:bodyPr>
          <a:lstStyle/>
          <a:p>
            <a:r>
              <a:rPr lang="en-US" sz="6600" b="1" dirty="0"/>
              <a:t>FINALLY</a:t>
            </a:r>
          </a:p>
        </p:txBody>
      </p:sp>
      <p:sp>
        <p:nvSpPr>
          <p:cNvPr id="3" name="Content Placeholder 2"/>
          <p:cNvSpPr>
            <a:spLocks noGrp="1"/>
          </p:cNvSpPr>
          <p:nvPr>
            <p:ph idx="1"/>
          </p:nvPr>
        </p:nvSpPr>
        <p:spPr>
          <a:xfrm>
            <a:off x="670560" y="865632"/>
            <a:ext cx="10911839" cy="5230368"/>
          </a:xfrm>
        </p:spPr>
        <p:txBody>
          <a:bodyPr>
            <a:normAutofit lnSpcReduction="10000"/>
          </a:bodyPr>
          <a:lstStyle/>
          <a:p>
            <a:r>
              <a:rPr lang="en-US" sz="3200" dirty="0"/>
              <a:t>If you could keep just one memory of an event or a period of time with your spouse, which one would you keep? Why?</a:t>
            </a:r>
          </a:p>
          <a:p>
            <a:r>
              <a:rPr lang="en-US" sz="3200" dirty="0"/>
              <a:t>What two or three problems in your marriage if resolved would  really make a positive difference?</a:t>
            </a:r>
          </a:p>
          <a:p>
            <a:r>
              <a:rPr lang="en-US" sz="3200" dirty="0"/>
              <a:t>What “pops” into mind in these areas:</a:t>
            </a:r>
          </a:p>
          <a:p>
            <a:pPr marL="914400">
              <a:buFont typeface="Wingdings" panose="05000000000000000000" pitchFamily="2" charset="2"/>
              <a:buChar char="Ø"/>
            </a:pPr>
            <a:r>
              <a:rPr lang="en-US" sz="3200" dirty="0"/>
              <a:t>Your most cherished gift</a:t>
            </a:r>
          </a:p>
          <a:p>
            <a:pPr marL="914400">
              <a:buFont typeface="Wingdings" panose="05000000000000000000" pitchFamily="2" charset="2"/>
              <a:buChar char="Ø"/>
            </a:pPr>
            <a:r>
              <a:rPr lang="en-US" sz="3200" dirty="0"/>
              <a:t>Your most meaningful compliment</a:t>
            </a:r>
          </a:p>
          <a:p>
            <a:endParaRPr lang="en-US" dirty="0"/>
          </a:p>
        </p:txBody>
      </p:sp>
    </p:spTree>
    <p:extLst>
      <p:ext uri="{BB962C8B-B14F-4D97-AF65-F5344CB8AC3E}">
        <p14:creationId xmlns:p14="http://schemas.microsoft.com/office/powerpoint/2010/main" val="3846553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8" y="0"/>
            <a:ext cx="9291215" cy="1049235"/>
          </a:xfrm>
        </p:spPr>
        <p:txBody>
          <a:bodyPr>
            <a:normAutofit/>
          </a:bodyPr>
          <a:lstStyle/>
          <a:p>
            <a:r>
              <a:rPr lang="en-US" sz="6600" b="1" dirty="0"/>
              <a:t>FINALLY</a:t>
            </a:r>
          </a:p>
        </p:txBody>
      </p:sp>
      <p:sp>
        <p:nvSpPr>
          <p:cNvPr id="3" name="Content Placeholder 2"/>
          <p:cNvSpPr>
            <a:spLocks noGrp="1"/>
          </p:cNvSpPr>
          <p:nvPr>
            <p:ph idx="1"/>
          </p:nvPr>
        </p:nvSpPr>
        <p:spPr>
          <a:xfrm>
            <a:off x="360849" y="719328"/>
            <a:ext cx="11472672" cy="5266944"/>
          </a:xfrm>
        </p:spPr>
        <p:txBody>
          <a:bodyPr>
            <a:noAutofit/>
          </a:bodyPr>
          <a:lstStyle/>
          <a:p>
            <a:r>
              <a:rPr lang="en-US" sz="3600" dirty="0"/>
              <a:t>What dreams have you thrown away (or kept secret) because </a:t>
            </a:r>
            <a:r>
              <a:rPr lang="en-US" sz="3600" dirty="0" smtClean="0"/>
              <a:t>you have </a:t>
            </a:r>
            <a:r>
              <a:rPr lang="en-US" sz="3600" dirty="0"/>
              <a:t>not </a:t>
            </a:r>
            <a:r>
              <a:rPr lang="en-US" sz="3600" dirty="0" smtClean="0"/>
              <a:t>been encouraged to </a:t>
            </a:r>
            <a:r>
              <a:rPr lang="en-US" sz="3600" dirty="0"/>
              <a:t>pursue and enjoy them?</a:t>
            </a:r>
          </a:p>
          <a:p>
            <a:r>
              <a:rPr lang="en-US" sz="3600" dirty="0"/>
              <a:t>What is heavy on your shoulders? Is there any way your spouse can help with this burden?</a:t>
            </a:r>
          </a:p>
          <a:p>
            <a:r>
              <a:rPr lang="en-US" sz="3600" dirty="0"/>
              <a:t>What questions deep in your heart would you really  like your spouse to ask or discuss together?</a:t>
            </a:r>
          </a:p>
        </p:txBody>
      </p:sp>
    </p:spTree>
    <p:extLst>
      <p:ext uri="{BB962C8B-B14F-4D97-AF65-F5344CB8AC3E}">
        <p14:creationId xmlns:p14="http://schemas.microsoft.com/office/powerpoint/2010/main" val="1317727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family?</a:t>
            </a:r>
            <a:endParaRPr lang="en-US" dirty="0"/>
          </a:p>
        </p:txBody>
      </p:sp>
      <p:sp>
        <p:nvSpPr>
          <p:cNvPr id="3" name="Content Placeholder 2"/>
          <p:cNvSpPr>
            <a:spLocks noGrp="1"/>
          </p:cNvSpPr>
          <p:nvPr>
            <p:ph idx="1"/>
          </p:nvPr>
        </p:nvSpPr>
        <p:spPr/>
        <p:txBody>
          <a:bodyPr>
            <a:normAutofit/>
          </a:bodyPr>
          <a:lstStyle/>
          <a:p>
            <a:r>
              <a:rPr lang="en-US" sz="3600" dirty="0" smtClean="0"/>
              <a:t>A family of secrets?</a:t>
            </a:r>
          </a:p>
          <a:p>
            <a:r>
              <a:rPr lang="en-US" sz="3600" dirty="0" smtClean="0"/>
              <a:t>Strangers/roommates?</a:t>
            </a:r>
          </a:p>
          <a:p>
            <a:r>
              <a:rPr lang="en-US" sz="3600" dirty="0" smtClean="0"/>
              <a:t>Open, honest, willing?</a:t>
            </a:r>
          </a:p>
          <a:p>
            <a:r>
              <a:rPr lang="en-US" sz="3600" dirty="0" smtClean="0"/>
              <a:t>Transparent and safe?</a:t>
            </a:r>
            <a:endParaRPr lang="en-US" sz="3600" dirty="0"/>
          </a:p>
        </p:txBody>
      </p:sp>
    </p:spTree>
    <p:extLst>
      <p:ext uri="{BB962C8B-B14F-4D97-AF65-F5344CB8AC3E}">
        <p14:creationId xmlns:p14="http://schemas.microsoft.com/office/powerpoint/2010/main" val="2792682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8" y="109575"/>
            <a:ext cx="9728486" cy="1451001"/>
          </a:xfrm>
        </p:spPr>
        <p:txBody>
          <a:bodyPr>
            <a:normAutofit/>
          </a:bodyPr>
          <a:lstStyle/>
          <a:p>
            <a:pPr algn="ctr"/>
            <a:r>
              <a:rPr lang="en-US" sz="3600" b="1" dirty="0"/>
              <a:t>Biblical instructions to govern two Christians in conflict</a:t>
            </a:r>
          </a:p>
        </p:txBody>
      </p:sp>
      <p:sp>
        <p:nvSpPr>
          <p:cNvPr id="3" name="Content Placeholder 2"/>
          <p:cNvSpPr>
            <a:spLocks noGrp="1"/>
          </p:cNvSpPr>
          <p:nvPr>
            <p:ph idx="1"/>
          </p:nvPr>
        </p:nvSpPr>
        <p:spPr>
          <a:xfrm>
            <a:off x="1170433" y="2015732"/>
            <a:ext cx="9884422" cy="4116844"/>
          </a:xfrm>
        </p:spPr>
        <p:txBody>
          <a:bodyPr>
            <a:normAutofit lnSpcReduction="10000"/>
          </a:bodyPr>
          <a:lstStyle/>
          <a:p>
            <a:r>
              <a:rPr lang="en-US" sz="4000" dirty="0"/>
              <a:t>EPHESIAN 4: 31-32</a:t>
            </a:r>
          </a:p>
          <a:p>
            <a:r>
              <a:rPr lang="en-US" sz="4000" dirty="0"/>
              <a:t>EPHESIANS 5: 6</a:t>
            </a:r>
          </a:p>
          <a:p>
            <a:r>
              <a:rPr lang="en-US" sz="4000" dirty="0"/>
              <a:t>COLOSSIANS 3: 12-13</a:t>
            </a:r>
          </a:p>
          <a:p>
            <a:r>
              <a:rPr lang="en-US" sz="4000" dirty="0"/>
              <a:t>MARK 4: 23-24</a:t>
            </a:r>
          </a:p>
          <a:p>
            <a:r>
              <a:rPr lang="en-US" sz="4000" dirty="0"/>
              <a:t>1 JOHN 1: 6</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4096" y="2015732"/>
            <a:ext cx="5205984" cy="3813048"/>
          </a:xfrm>
          <a:prstGeom prst="rect">
            <a:avLst/>
          </a:prstGeom>
        </p:spPr>
      </p:pic>
    </p:spTree>
    <p:extLst>
      <p:ext uri="{BB962C8B-B14F-4D97-AF65-F5344CB8AC3E}">
        <p14:creationId xmlns:p14="http://schemas.microsoft.com/office/powerpoint/2010/main" val="3790473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8" y="109575"/>
            <a:ext cx="9728486" cy="1451001"/>
          </a:xfrm>
        </p:spPr>
        <p:txBody>
          <a:bodyPr>
            <a:normAutofit/>
          </a:bodyPr>
          <a:lstStyle/>
          <a:p>
            <a:pPr algn="ctr"/>
            <a:r>
              <a:rPr lang="en-US" sz="3600" b="1" dirty="0"/>
              <a:t>Biblical instructions to govern two Christians in conflict</a:t>
            </a:r>
          </a:p>
        </p:txBody>
      </p:sp>
      <p:sp>
        <p:nvSpPr>
          <p:cNvPr id="3" name="Content Placeholder 2"/>
          <p:cNvSpPr>
            <a:spLocks noGrp="1"/>
          </p:cNvSpPr>
          <p:nvPr>
            <p:ph idx="1"/>
          </p:nvPr>
        </p:nvSpPr>
        <p:spPr>
          <a:xfrm>
            <a:off x="1170433" y="2015732"/>
            <a:ext cx="9884422" cy="4116844"/>
          </a:xfrm>
        </p:spPr>
        <p:txBody>
          <a:bodyPr>
            <a:normAutofit/>
          </a:bodyPr>
          <a:lstStyle/>
          <a:p>
            <a:r>
              <a:rPr lang="en-US" sz="4000" dirty="0"/>
              <a:t>1 JOHN 2: 6</a:t>
            </a:r>
          </a:p>
          <a:p>
            <a:r>
              <a:rPr lang="en-US" sz="4000" dirty="0"/>
              <a:t>1 JOHN 4: 6</a:t>
            </a:r>
          </a:p>
          <a:p>
            <a:r>
              <a:rPr lang="en-US" sz="4000" dirty="0"/>
              <a:t>HEBREWS 4: 7</a:t>
            </a:r>
          </a:p>
          <a:p>
            <a:r>
              <a:rPr lang="en-US" sz="4000" dirty="0"/>
              <a:t>GALATIANS 5: 19-21</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6288" y="2015732"/>
            <a:ext cx="5120640" cy="3840480"/>
          </a:xfrm>
          <a:prstGeom prst="rect">
            <a:avLst/>
          </a:prstGeom>
        </p:spPr>
      </p:pic>
    </p:spTree>
    <p:extLst>
      <p:ext uri="{BB962C8B-B14F-4D97-AF65-F5344CB8AC3E}">
        <p14:creationId xmlns:p14="http://schemas.microsoft.com/office/powerpoint/2010/main" val="1847953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0"/>
            <a:ext cx="9603275" cy="1049235"/>
          </a:xfrm>
        </p:spPr>
        <p:txBody>
          <a:bodyPr>
            <a:normAutofit/>
          </a:bodyPr>
          <a:lstStyle/>
          <a:p>
            <a:pPr algn="ctr"/>
            <a:r>
              <a:rPr lang="en-US" sz="5400" b="1" dirty="0"/>
              <a:t>BELIEFS ABOUT CHANGE</a:t>
            </a:r>
          </a:p>
        </p:txBody>
      </p:sp>
      <p:sp>
        <p:nvSpPr>
          <p:cNvPr id="3" name="Content Placeholder 2"/>
          <p:cNvSpPr>
            <a:spLocks noGrp="1"/>
          </p:cNvSpPr>
          <p:nvPr>
            <p:ph idx="1"/>
          </p:nvPr>
        </p:nvSpPr>
        <p:spPr>
          <a:xfrm>
            <a:off x="1194816" y="2015732"/>
            <a:ext cx="10143743" cy="4043692"/>
          </a:xfrm>
        </p:spPr>
        <p:txBody>
          <a:bodyPr>
            <a:normAutofit/>
          </a:bodyPr>
          <a:lstStyle/>
          <a:p>
            <a:r>
              <a:rPr lang="en-US" sz="2800" b="1" dirty="0">
                <a:solidFill>
                  <a:srgbClr val="FFFF00"/>
                </a:solidFill>
              </a:rPr>
              <a:t>A. DEFEATIST BELIEFS </a:t>
            </a:r>
            <a:r>
              <a:rPr lang="en-US" sz="2800" dirty="0"/>
              <a:t>– “My partner is incapable of change.” “Nothing can improve our relationship.” “Things will only get worse…”</a:t>
            </a:r>
          </a:p>
          <a:p>
            <a:r>
              <a:rPr lang="en-US" sz="2800" b="1" dirty="0">
                <a:solidFill>
                  <a:srgbClr val="FFFF00"/>
                </a:solidFill>
              </a:rPr>
              <a:t>B. SELF-JUSTIFYING BELIEFS</a:t>
            </a:r>
            <a:r>
              <a:rPr lang="en-US" sz="2800" b="1" dirty="0">
                <a:solidFill>
                  <a:srgbClr val="002060"/>
                </a:solidFill>
              </a:rPr>
              <a:t> </a:t>
            </a:r>
            <a:r>
              <a:rPr lang="en-US" sz="2800" dirty="0"/>
              <a:t>– “It’s normal to believe the way I do.”  “Anybody else in my position would react the same way I do.” “If he/she hurts me, they deserve to be hurt back.”</a:t>
            </a:r>
          </a:p>
        </p:txBody>
      </p:sp>
    </p:spTree>
    <p:extLst>
      <p:ext uri="{BB962C8B-B14F-4D97-AF65-F5344CB8AC3E}">
        <p14:creationId xmlns:p14="http://schemas.microsoft.com/office/powerpoint/2010/main" val="2085061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0"/>
            <a:ext cx="9603275" cy="1049235"/>
          </a:xfrm>
        </p:spPr>
        <p:txBody>
          <a:bodyPr>
            <a:normAutofit/>
          </a:bodyPr>
          <a:lstStyle/>
          <a:p>
            <a:pPr algn="ctr"/>
            <a:r>
              <a:rPr lang="en-US" sz="5400" b="1" dirty="0"/>
              <a:t>BELIEFS ABOUT CHANGE</a:t>
            </a:r>
          </a:p>
        </p:txBody>
      </p:sp>
      <p:sp>
        <p:nvSpPr>
          <p:cNvPr id="3" name="Content Placeholder 2"/>
          <p:cNvSpPr>
            <a:spLocks noGrp="1"/>
          </p:cNvSpPr>
          <p:nvPr>
            <p:ph idx="1"/>
          </p:nvPr>
        </p:nvSpPr>
        <p:spPr>
          <a:xfrm>
            <a:off x="256032" y="1889760"/>
            <a:ext cx="11704320" cy="4169664"/>
          </a:xfrm>
        </p:spPr>
        <p:txBody>
          <a:bodyPr>
            <a:normAutofit fontScale="92500" lnSpcReduction="10000"/>
          </a:bodyPr>
          <a:lstStyle/>
          <a:p>
            <a:r>
              <a:rPr lang="en-US" sz="2800" b="1" dirty="0">
                <a:solidFill>
                  <a:srgbClr val="FFFF00"/>
                </a:solidFill>
              </a:rPr>
              <a:t>C. RECIPROCITY ARGUMENTS </a:t>
            </a:r>
            <a:r>
              <a:rPr lang="en-US" sz="2800" dirty="0"/>
              <a:t>– “I won’t make an effort unless my spouse does.” “It takes two to tango – I don’t see why I should be the one to change.” “It’s not fair for me to have to do all the work.” “What do I get out of it?”</a:t>
            </a:r>
          </a:p>
          <a:p>
            <a:r>
              <a:rPr lang="en-US" sz="2800" b="1" dirty="0">
                <a:solidFill>
                  <a:srgbClr val="FFFF00"/>
                </a:solidFill>
              </a:rPr>
              <a:t>D. MY PROBLEM IS MY PARTNER </a:t>
            </a:r>
            <a:r>
              <a:rPr lang="en-US" sz="2800" dirty="0"/>
              <a:t>– “If we start exploring the relationship, it will just make him/her worse.” “My spouse is crazy…impossible…filled with hate.” “I had no problems in my life until we were married.” “There’s nothing wrong with me – if my spouse would only shape up, everything would be fine.”</a:t>
            </a:r>
          </a:p>
        </p:txBody>
      </p:sp>
    </p:spTree>
    <p:extLst>
      <p:ext uri="{BB962C8B-B14F-4D97-AF65-F5344CB8AC3E}">
        <p14:creationId xmlns:p14="http://schemas.microsoft.com/office/powerpoint/2010/main" val="1397108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8" y="109575"/>
            <a:ext cx="9603275" cy="134265"/>
          </a:xfrm>
        </p:spPr>
        <p:txBody>
          <a:bodyPr>
            <a:normAutofit fontScale="90000"/>
          </a:bodyPr>
          <a:lstStyle/>
          <a:p>
            <a:r>
              <a:rPr lang="en-US" dirty="0"/>
              <a:t> </a:t>
            </a:r>
          </a:p>
        </p:txBody>
      </p:sp>
      <p:sp>
        <p:nvSpPr>
          <p:cNvPr id="3" name="Content Placeholder 2"/>
          <p:cNvSpPr>
            <a:spLocks noGrp="1"/>
          </p:cNvSpPr>
          <p:nvPr>
            <p:ph idx="1"/>
          </p:nvPr>
        </p:nvSpPr>
        <p:spPr>
          <a:xfrm>
            <a:off x="329184" y="487680"/>
            <a:ext cx="11472671" cy="5571744"/>
          </a:xfrm>
        </p:spPr>
        <p:txBody>
          <a:bodyPr numCol="3"/>
          <a:lstStyle/>
          <a:p>
            <a:pPr marL="0" indent="0">
              <a:buNone/>
            </a:pPr>
            <a:r>
              <a:rPr lang="en-US" b="1" dirty="0">
                <a:solidFill>
                  <a:srgbClr val="FFFF00"/>
                </a:solidFill>
              </a:rPr>
              <a:t>COMMUNICATION LEVELS</a:t>
            </a:r>
          </a:p>
          <a:p>
            <a:pPr marL="0" indent="0">
              <a:buNone/>
            </a:pPr>
            <a:r>
              <a:rPr lang="en-US" dirty="0"/>
              <a:t>CLICHÉ = NON-SHARING</a:t>
            </a:r>
          </a:p>
          <a:p>
            <a:pPr marL="0" indent="0">
              <a:buNone/>
            </a:pPr>
            <a:r>
              <a:rPr lang="en-US" dirty="0"/>
              <a:t>FACT = SHARING WHAT YOU ALREADY KNOW</a:t>
            </a:r>
          </a:p>
          <a:p>
            <a:pPr marL="0" indent="0">
              <a:buNone/>
            </a:pPr>
            <a:r>
              <a:rPr lang="en-US" dirty="0"/>
              <a:t>OPINION = SHARING WHAT YOU THINK</a:t>
            </a:r>
          </a:p>
          <a:p>
            <a:pPr marL="0" indent="0">
              <a:buNone/>
            </a:pPr>
            <a:r>
              <a:rPr lang="en-US" dirty="0"/>
              <a:t>EMOTION = SHARING WHAT YOU FEEL</a:t>
            </a:r>
          </a:p>
          <a:p>
            <a:pPr marL="0" indent="0">
              <a:buNone/>
            </a:pPr>
            <a:r>
              <a:rPr lang="en-US" dirty="0"/>
              <a:t>TRANSPARENCY = SHARING WHO YOU ARE 	</a:t>
            </a:r>
          </a:p>
          <a:p>
            <a:endParaRPr lang="en-US" dirty="0"/>
          </a:p>
          <a:p>
            <a:endParaRPr lang="en-US" dirty="0"/>
          </a:p>
          <a:p>
            <a:pPr marL="0" indent="0">
              <a:buNone/>
            </a:pPr>
            <a:r>
              <a:rPr lang="en-US" b="1" dirty="0">
                <a:solidFill>
                  <a:srgbClr val="FFFF00"/>
                </a:solidFill>
              </a:rPr>
              <a:t>DEGREE OF TRANSPARENCY </a:t>
            </a:r>
          </a:p>
          <a:p>
            <a:pPr marL="0" indent="0">
              <a:buNone/>
            </a:pPr>
            <a:r>
              <a:rPr lang="en-US" dirty="0"/>
              <a:t>               1 - 2</a:t>
            </a:r>
          </a:p>
          <a:p>
            <a:pPr marL="0" indent="0">
              <a:buNone/>
            </a:pPr>
            <a:r>
              <a:rPr lang="en-US" dirty="0"/>
              <a:t>                    3	</a:t>
            </a:r>
          </a:p>
          <a:p>
            <a:pPr marL="0" indent="0">
              <a:buNone/>
            </a:pPr>
            <a:endParaRPr lang="en-US" dirty="0"/>
          </a:p>
          <a:p>
            <a:pPr marL="0" indent="0">
              <a:buNone/>
            </a:pPr>
            <a:r>
              <a:rPr lang="en-US" dirty="0"/>
              <a:t>               4 – 5</a:t>
            </a:r>
          </a:p>
          <a:p>
            <a:endParaRPr lang="en-US" dirty="0"/>
          </a:p>
          <a:p>
            <a:pPr marL="0" indent="0">
              <a:buNone/>
            </a:pPr>
            <a:r>
              <a:rPr lang="en-US" dirty="0"/>
              <a:t>               6 – 7</a:t>
            </a:r>
          </a:p>
          <a:p>
            <a:endParaRPr lang="en-US" dirty="0"/>
          </a:p>
          <a:p>
            <a:pPr marL="0" indent="0">
              <a:buNone/>
            </a:pPr>
            <a:r>
              <a:rPr lang="en-US" dirty="0"/>
              <a:t>               8 – 9</a:t>
            </a:r>
          </a:p>
          <a:p>
            <a:endParaRPr lang="en-US" dirty="0"/>
          </a:p>
          <a:p>
            <a:endParaRPr lang="en-US" dirty="0"/>
          </a:p>
          <a:p>
            <a:pPr marL="0" indent="0">
              <a:buNone/>
            </a:pPr>
            <a:r>
              <a:rPr lang="en-US" dirty="0"/>
              <a:t>       </a:t>
            </a:r>
            <a:r>
              <a:rPr lang="en-US" b="1" dirty="0">
                <a:solidFill>
                  <a:srgbClr val="FFFF00"/>
                </a:solidFill>
              </a:rPr>
              <a:t>AVERAGES</a:t>
            </a:r>
          </a:p>
          <a:p>
            <a:pPr marL="0" indent="0">
              <a:buNone/>
            </a:pPr>
            <a:r>
              <a:rPr lang="en-US" dirty="0"/>
              <a:t>             8 – 9</a:t>
            </a:r>
          </a:p>
          <a:p>
            <a:pPr marL="0" indent="0">
              <a:buNone/>
            </a:pPr>
            <a:r>
              <a:rPr lang="en-US" dirty="0"/>
              <a:t>             6 – 7</a:t>
            </a:r>
          </a:p>
          <a:p>
            <a:endParaRPr lang="en-US" dirty="0"/>
          </a:p>
          <a:p>
            <a:pPr marL="0" indent="0">
              <a:buNone/>
            </a:pPr>
            <a:r>
              <a:rPr lang="en-US" dirty="0"/>
              <a:t>             4 – 5</a:t>
            </a:r>
          </a:p>
          <a:p>
            <a:endParaRPr lang="en-US" dirty="0"/>
          </a:p>
          <a:p>
            <a:pPr marL="0" indent="0">
              <a:buNone/>
            </a:pPr>
            <a:r>
              <a:rPr lang="en-US" dirty="0"/>
              <a:t>                3</a:t>
            </a:r>
          </a:p>
          <a:p>
            <a:endParaRPr lang="en-US" dirty="0"/>
          </a:p>
          <a:p>
            <a:pPr marL="0" indent="0">
              <a:buNone/>
            </a:pPr>
            <a:r>
              <a:rPr lang="en-US" dirty="0"/>
              <a:t>         1 OR 2</a:t>
            </a:r>
          </a:p>
        </p:txBody>
      </p:sp>
    </p:spTree>
    <p:extLst>
      <p:ext uri="{BB962C8B-B14F-4D97-AF65-F5344CB8AC3E}">
        <p14:creationId xmlns:p14="http://schemas.microsoft.com/office/powerpoint/2010/main" val="4130303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85345"/>
            <a:ext cx="10924032" cy="1768410"/>
          </a:xfrm>
        </p:spPr>
        <p:txBody>
          <a:bodyPr/>
          <a:lstStyle/>
          <a:p>
            <a:r>
              <a:rPr lang="en-US" sz="4000" b="1" dirty="0"/>
              <a:t>NON-VERBAL COMMUNICATION </a:t>
            </a:r>
            <a:r>
              <a:rPr lang="en-US" dirty="0"/>
              <a:t>(BODY LANGUAGE, FACIAL EXPRESSION, </a:t>
            </a:r>
            <a:r>
              <a:rPr lang="en-US" dirty="0" smtClean="0"/>
              <a:t>TONE,  </a:t>
            </a:r>
            <a:r>
              <a:rPr lang="en-US" dirty="0" err="1" smtClean="0"/>
              <a:t>cADENCE</a:t>
            </a:r>
            <a:r>
              <a:rPr lang="en-US" dirty="0"/>
              <a:t>, PROXIMITY)</a:t>
            </a:r>
          </a:p>
        </p:txBody>
      </p:sp>
      <p:sp>
        <p:nvSpPr>
          <p:cNvPr id="3" name="Content Placeholder 2"/>
          <p:cNvSpPr>
            <a:spLocks noGrp="1"/>
          </p:cNvSpPr>
          <p:nvPr>
            <p:ph idx="1"/>
          </p:nvPr>
        </p:nvSpPr>
        <p:spPr>
          <a:xfrm>
            <a:off x="609601" y="1609344"/>
            <a:ext cx="10924032" cy="4486656"/>
          </a:xfrm>
        </p:spPr>
        <p:txBody>
          <a:bodyPr/>
          <a:lstStyle/>
          <a:p>
            <a:r>
              <a:rPr lang="en-US" sz="4800" dirty="0"/>
              <a:t>A. PROVIDES INFORMATION ABOUT THE SPEAKER’S MOOD</a:t>
            </a:r>
          </a:p>
          <a:p>
            <a:r>
              <a:rPr lang="en-US" sz="4800" dirty="0"/>
              <a:t>B. REGULATES THE INTERACTION</a:t>
            </a:r>
          </a:p>
          <a:p>
            <a:r>
              <a:rPr lang="en-US" sz="4800" dirty="0"/>
              <a:t>C. DEFINES THE RELATIONSHIP</a:t>
            </a:r>
          </a:p>
          <a:p>
            <a:endParaRPr lang="en-US" dirty="0"/>
          </a:p>
        </p:txBody>
      </p:sp>
    </p:spTree>
    <p:extLst>
      <p:ext uri="{BB962C8B-B14F-4D97-AF65-F5344CB8AC3E}">
        <p14:creationId xmlns:p14="http://schemas.microsoft.com/office/powerpoint/2010/main" val="3244796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85345"/>
            <a:ext cx="10924032" cy="1377695"/>
          </a:xfrm>
        </p:spPr>
        <p:txBody>
          <a:bodyPr>
            <a:normAutofit fontScale="90000"/>
          </a:bodyPr>
          <a:lstStyle/>
          <a:p>
            <a:r>
              <a:rPr lang="en-US" sz="4000" b="1" dirty="0"/>
              <a:t>NON-VERBAL COMMUNICATION </a:t>
            </a:r>
            <a:r>
              <a:rPr lang="en-US" dirty="0"/>
              <a:t>(BODY LANGUAGE, FACIAL EXPRESSION, TONE AND CADENCE, PROXIMITY)</a:t>
            </a:r>
          </a:p>
        </p:txBody>
      </p:sp>
      <p:pic>
        <p:nvPicPr>
          <p:cNvPr id="4" name="Content Placeholder 3"/>
          <p:cNvPicPr>
            <a:picLocks noGrp="1" noChangeAspect="1"/>
          </p:cNvPicPr>
          <p:nvPr>
            <p:ph idx="1"/>
          </p:nvPr>
        </p:nvPicPr>
        <p:blipFill>
          <a:blip r:embed="rId2"/>
          <a:stretch>
            <a:fillRect/>
          </a:stretch>
        </p:blipFill>
        <p:spPr>
          <a:xfrm>
            <a:off x="609601" y="633046"/>
            <a:ext cx="11150990" cy="5420751"/>
          </a:xfrm>
          <a:prstGeom prst="rect">
            <a:avLst/>
          </a:prstGeom>
        </p:spPr>
      </p:pic>
      <p:sp>
        <p:nvSpPr>
          <p:cNvPr id="5" name="TextBox 4"/>
          <p:cNvSpPr txBox="1"/>
          <p:nvPr/>
        </p:nvSpPr>
        <p:spPr>
          <a:xfrm>
            <a:off x="1097280" y="4486656"/>
            <a:ext cx="10058400" cy="1446550"/>
          </a:xfrm>
          <a:prstGeom prst="rect">
            <a:avLst/>
          </a:prstGeom>
          <a:noFill/>
        </p:spPr>
        <p:txBody>
          <a:bodyPr wrap="square" rtlCol="0">
            <a:spAutoFit/>
          </a:bodyPr>
          <a:lstStyle/>
          <a:p>
            <a:pPr algn="ctr"/>
            <a:r>
              <a:rPr lang="en-US" sz="4400" dirty="0"/>
              <a:t>93% OF THE MEANING IS NON-VERBAL</a:t>
            </a:r>
          </a:p>
        </p:txBody>
      </p:sp>
    </p:spTree>
    <p:extLst>
      <p:ext uri="{BB962C8B-B14F-4D97-AF65-F5344CB8AC3E}">
        <p14:creationId xmlns:p14="http://schemas.microsoft.com/office/powerpoint/2010/main" val="4234568878"/>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9D5"/>
      </a:lt2>
      <a:accent1>
        <a:srgbClr val="FB8C29"/>
      </a:accent1>
      <a:accent2>
        <a:srgbClr val="F2C351"/>
      </a:accent2>
      <a:accent3>
        <a:srgbClr val="D0CBA5"/>
      </a:accent3>
      <a:accent4>
        <a:srgbClr val="A2C476"/>
      </a:accent4>
      <a:accent5>
        <a:srgbClr val="57C293"/>
      </a:accent5>
      <a:accent6>
        <a:srgbClr val="06BFDE"/>
      </a:accent6>
      <a:hlink>
        <a:srgbClr val="FBAE29"/>
      </a:hlink>
      <a:folHlink>
        <a:srgbClr val="EDC47E"/>
      </a:folHlink>
    </a:clrScheme>
    <a:fontScheme name="Gallery">
      <a:majorFont>
        <a:latin typeface="Rockwell" panose="020606030202050204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BB5F5D82-B5E9-469E-A815-C655ED4AF24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286</TotalTime>
  <Words>1337</Words>
  <Application>Microsoft Office PowerPoint</Application>
  <PresentationFormat>Widescreen</PresentationFormat>
  <Paragraphs>161</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Rockwell</vt:lpstr>
      <vt:lpstr>Wingdings</vt:lpstr>
      <vt:lpstr>Gallery</vt:lpstr>
      <vt:lpstr>FAMILIES IN CONFLICT Husband/wife relations  Communication and Conflict Resolution</vt:lpstr>
      <vt:lpstr>Biblical instructions to govern two Christians in conflict</vt:lpstr>
      <vt:lpstr>Biblical instructions to govern two Christians in conflict</vt:lpstr>
      <vt:lpstr>Biblical instructions to govern two Christians in conflict</vt:lpstr>
      <vt:lpstr>BELIEFS ABOUT CHANGE</vt:lpstr>
      <vt:lpstr>BELIEFS ABOUT CHANGE</vt:lpstr>
      <vt:lpstr> </vt:lpstr>
      <vt:lpstr>NON-VERBAL COMMUNICATION (BODY LANGUAGE, FACIAL EXPRESSION, TONE,  cADENCE, PROXIMITY)</vt:lpstr>
      <vt:lpstr>NON-VERBAL COMMUNICATION (BODY LANGUAGE, FACIAL EXPRESSION, TONE AND CADENCE, PROXIMITY)</vt:lpstr>
      <vt:lpstr>NON-VERBAL COMMUNICATION (BODY LANGUAGE, FACIAL EXPRESSION, TONE AND CADENCE, PROXIMITY)</vt:lpstr>
      <vt:lpstr>Family of secrets</vt:lpstr>
      <vt:lpstr>RESOLVING CONFLICTS</vt:lpstr>
      <vt:lpstr>SUMMARY OF TYPICAL GENDER-SPECIFIC COMMUNICATION DIFFERENCES</vt:lpstr>
      <vt:lpstr>SUMMARY OF TYPICAL GENDER-SPECIFIC COMMUNICATION DIFFERENCES</vt:lpstr>
      <vt:lpstr>MEN AND WOMEN RESPOND TO CONFLICT IN DIFFERENT WAYS.</vt:lpstr>
      <vt:lpstr> </vt:lpstr>
      <vt:lpstr>RESOLVING CONFLICTS</vt:lpstr>
      <vt:lpstr>RESOLVING CONFLICTS</vt:lpstr>
      <vt:lpstr>MAKING PEACE</vt:lpstr>
      <vt:lpstr>MAKING PEACE</vt:lpstr>
      <vt:lpstr> </vt:lpstr>
      <vt:lpstr> </vt:lpstr>
      <vt:lpstr>YOUR RULES MIGHT INCLUDE:</vt:lpstr>
      <vt:lpstr>FINALLY</vt:lpstr>
      <vt:lpstr>FINALLY</vt:lpstr>
      <vt:lpstr>Your family?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FAMILIES IN CONFLICT:  Communication and Conflict Resolution</dc:title>
  <dc:creator>Debbie Stewart</dc:creator>
  <cp:lastModifiedBy>Art Adams</cp:lastModifiedBy>
  <cp:revision>34</cp:revision>
  <cp:lastPrinted>2020-01-21T19:29:41Z</cp:lastPrinted>
  <dcterms:created xsi:type="dcterms:W3CDTF">2016-09-22T22:13:57Z</dcterms:created>
  <dcterms:modified xsi:type="dcterms:W3CDTF">2020-01-21T19:31:31Z</dcterms:modified>
</cp:coreProperties>
</file>