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975" r:id="rId2"/>
    <p:sldId id="258" r:id="rId3"/>
    <p:sldId id="260" r:id="rId4"/>
    <p:sldId id="261" r:id="rId5"/>
    <p:sldId id="262" r:id="rId6"/>
    <p:sldId id="263" r:id="rId7"/>
    <p:sldId id="264" r:id="rId8"/>
    <p:sldId id="265" r:id="rId9"/>
    <p:sldId id="266" r:id="rId10"/>
    <p:sldId id="976" r:id="rId11"/>
    <p:sldId id="977" r:id="rId12"/>
    <p:sldId id="978" r:id="rId13"/>
    <p:sldId id="979" r:id="rId14"/>
    <p:sldId id="1000" r:id="rId15"/>
    <p:sldId id="980" r:id="rId16"/>
    <p:sldId id="989" r:id="rId17"/>
    <p:sldId id="994" r:id="rId18"/>
    <p:sldId id="995" r:id="rId19"/>
    <p:sldId id="981" r:id="rId20"/>
    <p:sldId id="982" r:id="rId21"/>
    <p:sldId id="1001" r:id="rId22"/>
    <p:sldId id="1002" r:id="rId23"/>
    <p:sldId id="337" r:id="rId24"/>
    <p:sldId id="354" r:id="rId25"/>
    <p:sldId id="353" r:id="rId26"/>
    <p:sldId id="338" r:id="rId27"/>
    <p:sldId id="355" r:id="rId28"/>
    <p:sldId id="356" r:id="rId29"/>
    <p:sldId id="357" r:id="rId30"/>
    <p:sldId id="364" r:id="rId31"/>
    <p:sldId id="339" r:id="rId32"/>
    <p:sldId id="358" r:id="rId33"/>
    <p:sldId id="359" r:id="rId34"/>
    <p:sldId id="361" r:id="rId35"/>
    <p:sldId id="360" r:id="rId36"/>
    <p:sldId id="362" r:id="rId37"/>
    <p:sldId id="983" r:id="rId38"/>
    <p:sldId id="984" r:id="rId39"/>
    <p:sldId id="985" r:id="rId40"/>
    <p:sldId id="986" r:id="rId41"/>
    <p:sldId id="987" r:id="rId42"/>
    <p:sldId id="988" r:id="rId43"/>
    <p:sldId id="996" r:id="rId44"/>
    <p:sldId id="997" r:id="rId45"/>
    <p:sldId id="348" r:id="rId46"/>
    <p:sldId id="366" r:id="rId47"/>
    <p:sldId id="370" r:id="rId48"/>
    <p:sldId id="999"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D1263B"/>
    <a:srgbClr val="8B7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3886" autoAdjust="0"/>
  </p:normalViewPr>
  <p:slideViewPr>
    <p:cSldViewPr>
      <p:cViewPr varScale="1">
        <p:scale>
          <a:sx n="103" d="100"/>
          <a:sy n="103" d="100"/>
        </p:scale>
        <p:origin x="1818" y="72"/>
      </p:cViewPr>
      <p:guideLst>
        <p:guide orient="horz" pos="2160"/>
        <p:guide pos="2880"/>
      </p:guideLst>
    </p:cSldViewPr>
  </p:slideViewPr>
  <p:outlineViewPr>
    <p:cViewPr>
      <p:scale>
        <a:sx n="33" d="100"/>
        <a:sy n="33" d="100"/>
      </p:scale>
      <p:origin x="0" y="-57828"/>
    </p:cViewPr>
  </p:outlineViewPr>
  <p:notesTextViewPr>
    <p:cViewPr>
      <p:scale>
        <a:sx n="100" d="100"/>
        <a:sy n="100" d="100"/>
      </p:scale>
      <p:origin x="0" y="0"/>
    </p:cViewPr>
  </p:notesTextViewPr>
  <p:sorterViewPr>
    <p:cViewPr>
      <p:scale>
        <a:sx n="124" d="100"/>
        <a:sy n="124" d="100"/>
      </p:scale>
      <p:origin x="0" y="1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95991B3A-CB4E-094D-99D7-240EA76768FE}" type="datetimeFigureOut">
              <a:rPr lang="en-US" smtClean="0"/>
              <a:pPr/>
              <a:t>1/22/2020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1518CDD-3C45-2C4D-9FD7-498C28C4286B}" type="slidenum">
              <a:rPr lang="en-US" smtClean="0"/>
              <a:pPr/>
              <a:t>‹#›</a:t>
            </a:fld>
            <a:endParaRPr lang="en-US"/>
          </a:p>
        </p:txBody>
      </p:sp>
    </p:spTree>
    <p:extLst>
      <p:ext uri="{BB962C8B-B14F-4D97-AF65-F5344CB8AC3E}">
        <p14:creationId xmlns:p14="http://schemas.microsoft.com/office/powerpoint/2010/main" val="381029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AAE834F6-3909-484A-8E33-D0FB22025583}" type="datetimeFigureOut">
              <a:rPr lang="en-US" smtClean="0"/>
              <a:pPr/>
              <a:t>1/22/2020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D7AD72E3-87B5-40F3-A5D2-F8DD615EA7E1}" type="slidenum">
              <a:rPr lang="en-US" smtClean="0"/>
              <a:pPr/>
              <a:t>‹#›</a:t>
            </a:fld>
            <a:endParaRPr lang="en-US"/>
          </a:p>
        </p:txBody>
      </p:sp>
    </p:spTree>
    <p:extLst>
      <p:ext uri="{BB962C8B-B14F-4D97-AF65-F5344CB8AC3E}">
        <p14:creationId xmlns:p14="http://schemas.microsoft.com/office/powerpoint/2010/main" val="15332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EFBEE-CB66-432B-BD17-00F70F1637B9}"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209769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965A0A17-E37C-4B4D-A143-9290DFC5AA59}" type="slidenum">
              <a:rPr lang="en-US" altLang="en-US"/>
              <a:pPr>
                <a:defRPr/>
              </a:pPr>
              <a:t>‹#›</a:t>
            </a:fld>
            <a:endParaRPr lang="en-US" altLang="en-US"/>
          </a:p>
        </p:txBody>
      </p:sp>
    </p:spTree>
    <p:extLst>
      <p:ext uri="{BB962C8B-B14F-4D97-AF65-F5344CB8AC3E}">
        <p14:creationId xmlns:p14="http://schemas.microsoft.com/office/powerpoint/2010/main" val="17815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4" cstate="email">
            <a:lum bright="85000" contrast="-100000"/>
            <a:extLst>
              <a:ext uri="{28A0092B-C50C-407E-A947-70E740481C1C}">
                <a14:useLocalDpi xmlns:a14="http://schemas.microsoft.com/office/drawing/2010/main"/>
              </a:ext>
            </a:extLst>
          </a:blip>
          <a:srcRect/>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1/22/2020</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6521" cy="656612"/>
            <a:chOff x="197873" y="5943600"/>
            <a:chExt cx="3231127" cy="735002"/>
          </a:xfrm>
        </p:grpSpPr>
        <p:pic>
          <p:nvPicPr>
            <p:cNvPr id="8" name="Picture 7" descr="leavingthepit_logo.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197873" y="5943600"/>
              <a:ext cx="578242" cy="735002"/>
            </a:xfrm>
            <a:prstGeom prst="rect">
              <a:avLst/>
            </a:prstGeom>
          </p:spPr>
        </p:pic>
        <p:pic>
          <p:nvPicPr>
            <p:cNvPr id="9" name="Picture 8" descr="leavingthepit_logo.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852315" y="6047508"/>
              <a:ext cx="2576685" cy="421529"/>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leavingthepit.com</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28600" y="304801"/>
            <a:ext cx="8686800" cy="1143000"/>
          </a:xfrm>
        </p:spPr>
        <p:txBody>
          <a:bodyPr>
            <a:normAutofit fontScale="90000"/>
          </a:bodyPr>
          <a:lstStyle/>
          <a:p>
            <a:pPr eaLnBrk="1" hangingPunct="1">
              <a:defRPr/>
            </a:pPr>
            <a:r>
              <a:rPr lang="en-US" sz="4000" dirty="0"/>
              <a:t>Understanding Depression, Anxiety</a:t>
            </a:r>
            <a:br>
              <a:rPr lang="en-US" sz="4000" dirty="0"/>
            </a:br>
            <a:r>
              <a:rPr lang="en-US" sz="4000" dirty="0"/>
              <a:t>and Suicide prevention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447801"/>
            <a:ext cx="6629400" cy="4417874"/>
          </a:xfrm>
          <a:prstGeom prst="rect">
            <a:avLst/>
          </a:prstGeom>
        </p:spPr>
      </p:pic>
    </p:spTree>
    <p:extLst>
      <p:ext uri="{BB962C8B-B14F-4D97-AF65-F5344CB8AC3E}">
        <p14:creationId xmlns:p14="http://schemas.microsoft.com/office/powerpoint/2010/main" val="362466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229600" cy="1143000"/>
          </a:xfrm>
        </p:spPr>
        <p:txBody>
          <a:bodyPr/>
          <a:lstStyle/>
          <a:p>
            <a:pPr eaLnBrk="1" hangingPunct="1"/>
            <a:r>
              <a:rPr lang="en-US" altLang="en-US" b="1"/>
              <a:t>What is Depression?</a:t>
            </a:r>
          </a:p>
        </p:txBody>
      </p:sp>
      <p:sp>
        <p:nvSpPr>
          <p:cNvPr id="26627" name="Rectangle 3"/>
          <p:cNvSpPr>
            <a:spLocks noGrp="1" noChangeArrowheads="1"/>
          </p:cNvSpPr>
          <p:nvPr>
            <p:ph type="body" idx="1"/>
          </p:nvPr>
        </p:nvSpPr>
        <p:spPr>
          <a:xfrm>
            <a:off x="457200" y="1447800"/>
            <a:ext cx="8229600" cy="4724400"/>
          </a:xfrm>
        </p:spPr>
        <p:txBody>
          <a:bodyPr/>
          <a:lstStyle/>
          <a:p>
            <a:pPr eaLnBrk="1" hangingPunct="1"/>
            <a:r>
              <a:rPr lang="en-US" altLang="en-US" sz="2800" dirty="0">
                <a:solidFill>
                  <a:schemeClr val="tx1"/>
                </a:solidFill>
              </a:rPr>
              <a:t>Sadness is a normal reaction to life’s struggles, setbacks, and disappointments. </a:t>
            </a:r>
          </a:p>
          <a:p>
            <a:pPr eaLnBrk="1" hangingPunct="1"/>
            <a:r>
              <a:rPr lang="en-US" altLang="en-US" sz="2800" dirty="0">
                <a:solidFill>
                  <a:schemeClr val="tx1"/>
                </a:solidFill>
              </a:rPr>
              <a:t>Depression is </a:t>
            </a:r>
            <a:r>
              <a:rPr lang="en-US" altLang="en-US" sz="2800" b="1" dirty="0">
                <a:solidFill>
                  <a:schemeClr val="tx1"/>
                </a:solidFill>
              </a:rPr>
              <a:t>different</a:t>
            </a:r>
            <a:r>
              <a:rPr lang="en-US" altLang="en-US" sz="2800" dirty="0">
                <a:solidFill>
                  <a:schemeClr val="tx1"/>
                </a:solidFill>
              </a:rPr>
              <a:t> from normal sadness by:</a:t>
            </a:r>
          </a:p>
          <a:p>
            <a:pPr lvl="1" eaLnBrk="1" hangingPunct="1"/>
            <a:r>
              <a:rPr lang="en-US" altLang="en-US" dirty="0">
                <a:solidFill>
                  <a:schemeClr val="tx1"/>
                </a:solidFill>
              </a:rPr>
              <a:t>Engulfing your day-to-day life, </a:t>
            </a:r>
          </a:p>
          <a:p>
            <a:pPr lvl="1" eaLnBrk="1" hangingPunct="1"/>
            <a:r>
              <a:rPr lang="en-US" altLang="en-US" dirty="0">
                <a:solidFill>
                  <a:schemeClr val="tx1"/>
                </a:solidFill>
              </a:rPr>
              <a:t>Interfering with your ability to work, study, eat, sleep, and have fun.</a:t>
            </a:r>
          </a:p>
          <a:p>
            <a:pPr eaLnBrk="1" hangingPunct="1"/>
            <a:r>
              <a:rPr lang="en-US" altLang="en-US" sz="2800" dirty="0">
                <a:solidFill>
                  <a:schemeClr val="tx1"/>
                </a:solidFill>
              </a:rPr>
              <a:t>The feelings of helplessness, hopelessness, and worthlessness are intense and unrelenting, with little, if any, relief. </a:t>
            </a:r>
          </a:p>
          <a:p>
            <a:pPr eaLnBrk="1" hangingPunct="1"/>
            <a:endParaRPr lang="en-US" altLang="en-US" sz="2400" dirty="0"/>
          </a:p>
        </p:txBody>
      </p:sp>
    </p:spTree>
    <p:extLst>
      <p:ext uri="{BB962C8B-B14F-4D97-AF65-F5344CB8AC3E}">
        <p14:creationId xmlns:p14="http://schemas.microsoft.com/office/powerpoint/2010/main" val="7073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28600"/>
            <a:ext cx="8229600" cy="1143000"/>
          </a:xfrm>
        </p:spPr>
        <p:txBody>
          <a:bodyPr/>
          <a:lstStyle/>
          <a:p>
            <a:pPr eaLnBrk="1" hangingPunct="1"/>
            <a:r>
              <a:rPr lang="en-US" altLang="en-US" b="1"/>
              <a:t>Common Signs and Symptoms</a:t>
            </a:r>
          </a:p>
        </p:txBody>
      </p:sp>
      <p:sp>
        <p:nvSpPr>
          <p:cNvPr id="27651" name="Content Placeholder 2"/>
          <p:cNvSpPr>
            <a:spLocks noGrp="1"/>
          </p:cNvSpPr>
          <p:nvPr>
            <p:ph idx="1"/>
          </p:nvPr>
        </p:nvSpPr>
        <p:spPr>
          <a:xfrm>
            <a:off x="502920" y="1066800"/>
            <a:ext cx="8229600" cy="5105400"/>
          </a:xfrm>
        </p:spPr>
        <p:txBody>
          <a:bodyPr>
            <a:normAutofit fontScale="92500" lnSpcReduction="10000"/>
          </a:bodyPr>
          <a:lstStyle/>
          <a:p>
            <a:pPr eaLnBrk="1" hangingPunct="1"/>
            <a:r>
              <a:rPr lang="en-US" altLang="en-US" dirty="0">
                <a:solidFill>
                  <a:schemeClr val="tx1"/>
                </a:solidFill>
              </a:rPr>
              <a:t>Feelings of helplessness and hopelessness</a:t>
            </a:r>
          </a:p>
          <a:p>
            <a:pPr eaLnBrk="1" hangingPunct="1"/>
            <a:r>
              <a:rPr lang="en-US" altLang="en-US" dirty="0">
                <a:solidFill>
                  <a:schemeClr val="tx1"/>
                </a:solidFill>
              </a:rPr>
              <a:t>Loss of interest in daily activities</a:t>
            </a:r>
          </a:p>
          <a:p>
            <a:pPr eaLnBrk="1" hangingPunct="1"/>
            <a:r>
              <a:rPr lang="en-US" altLang="en-US" dirty="0">
                <a:solidFill>
                  <a:schemeClr val="tx1"/>
                </a:solidFill>
              </a:rPr>
              <a:t>Appetite or weight changes</a:t>
            </a:r>
          </a:p>
          <a:p>
            <a:pPr eaLnBrk="1" hangingPunct="1"/>
            <a:r>
              <a:rPr lang="en-US" altLang="en-US" dirty="0">
                <a:solidFill>
                  <a:schemeClr val="tx1"/>
                </a:solidFill>
              </a:rPr>
              <a:t>Sleep changes</a:t>
            </a:r>
          </a:p>
          <a:p>
            <a:pPr eaLnBrk="1" hangingPunct="1"/>
            <a:r>
              <a:rPr lang="en-US" altLang="en-US" dirty="0">
                <a:solidFill>
                  <a:schemeClr val="tx1"/>
                </a:solidFill>
              </a:rPr>
              <a:t>Anger or irritability</a:t>
            </a:r>
          </a:p>
          <a:p>
            <a:pPr eaLnBrk="1" hangingPunct="1"/>
            <a:r>
              <a:rPr lang="en-US" altLang="en-US" dirty="0">
                <a:solidFill>
                  <a:schemeClr val="tx1"/>
                </a:solidFill>
              </a:rPr>
              <a:t>Loss of energy</a:t>
            </a:r>
          </a:p>
          <a:p>
            <a:pPr eaLnBrk="1" hangingPunct="1"/>
            <a:r>
              <a:rPr lang="en-US" altLang="en-US" dirty="0">
                <a:solidFill>
                  <a:schemeClr val="tx1"/>
                </a:solidFill>
              </a:rPr>
              <a:t>Self-loathing</a:t>
            </a:r>
          </a:p>
          <a:p>
            <a:pPr eaLnBrk="1" hangingPunct="1"/>
            <a:r>
              <a:rPr lang="en-US" altLang="en-US" dirty="0">
                <a:solidFill>
                  <a:schemeClr val="tx1"/>
                </a:solidFill>
              </a:rPr>
              <a:t>Reckless behavior</a:t>
            </a:r>
          </a:p>
          <a:p>
            <a:pPr eaLnBrk="1" hangingPunct="1"/>
            <a:r>
              <a:rPr lang="en-US" altLang="en-US" dirty="0">
                <a:solidFill>
                  <a:schemeClr val="tx1"/>
                </a:solidFill>
              </a:rPr>
              <a:t>Concentration problems</a:t>
            </a:r>
          </a:p>
          <a:p>
            <a:pPr eaLnBrk="1" hangingPunct="1"/>
            <a:r>
              <a:rPr lang="en-US" altLang="en-US" dirty="0">
                <a:solidFill>
                  <a:schemeClr val="tx1"/>
                </a:solidFill>
              </a:rPr>
              <a:t>Unexplained aches and pains</a:t>
            </a:r>
          </a:p>
        </p:txBody>
      </p:sp>
    </p:spTree>
    <p:extLst>
      <p:ext uri="{BB962C8B-B14F-4D97-AF65-F5344CB8AC3E}">
        <p14:creationId xmlns:p14="http://schemas.microsoft.com/office/powerpoint/2010/main" val="42888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04800"/>
            <a:ext cx="8229600" cy="1066800"/>
          </a:xfrm>
        </p:spPr>
        <p:txBody>
          <a:bodyPr>
            <a:normAutofit/>
          </a:bodyPr>
          <a:lstStyle/>
          <a:p>
            <a:pPr eaLnBrk="1" hangingPunct="1">
              <a:defRPr/>
            </a:pPr>
            <a:r>
              <a:rPr lang="en-US" b="1" dirty="0"/>
              <a:t>Changes in behavior and thinking</a:t>
            </a:r>
          </a:p>
        </p:txBody>
      </p:sp>
      <p:sp>
        <p:nvSpPr>
          <p:cNvPr id="28675" name="Rectangle 3"/>
          <p:cNvSpPr>
            <a:spLocks noGrp="1" noChangeArrowheads="1"/>
          </p:cNvSpPr>
          <p:nvPr>
            <p:ph idx="1"/>
          </p:nvPr>
        </p:nvSpPr>
        <p:spPr>
          <a:xfrm>
            <a:off x="609600" y="1676400"/>
            <a:ext cx="7772400" cy="4114800"/>
          </a:xfrm>
        </p:spPr>
        <p:txBody>
          <a:bodyPr>
            <a:normAutofit lnSpcReduction="10000"/>
          </a:bodyPr>
          <a:lstStyle/>
          <a:p>
            <a:pPr eaLnBrk="1" hangingPunct="1"/>
            <a:r>
              <a:rPr lang="en-US" altLang="en-US" dirty="0">
                <a:solidFill>
                  <a:schemeClr val="tx1"/>
                </a:solidFill>
              </a:rPr>
              <a:t>These may include:</a:t>
            </a:r>
          </a:p>
          <a:p>
            <a:pPr lvl="1" eaLnBrk="1" hangingPunct="1"/>
            <a:r>
              <a:rPr lang="en-US" altLang="en-US" dirty="0">
                <a:solidFill>
                  <a:schemeClr val="tx1"/>
                </a:solidFill>
              </a:rPr>
              <a:t>General slowing down</a:t>
            </a:r>
          </a:p>
          <a:p>
            <a:pPr lvl="1" eaLnBrk="1" hangingPunct="1"/>
            <a:r>
              <a:rPr lang="en-US" altLang="en-US" dirty="0">
                <a:solidFill>
                  <a:schemeClr val="tx1"/>
                </a:solidFill>
              </a:rPr>
              <a:t>Neglect of responsibilities and appearance</a:t>
            </a:r>
          </a:p>
          <a:p>
            <a:pPr lvl="1" eaLnBrk="1" hangingPunct="1"/>
            <a:r>
              <a:rPr lang="en-US" altLang="en-US" dirty="0">
                <a:solidFill>
                  <a:schemeClr val="tx1"/>
                </a:solidFill>
              </a:rPr>
              <a:t>Poor memory</a:t>
            </a:r>
          </a:p>
          <a:p>
            <a:pPr lvl="1" eaLnBrk="1" hangingPunct="1"/>
            <a:r>
              <a:rPr lang="en-US" altLang="en-US" dirty="0">
                <a:solidFill>
                  <a:schemeClr val="tx1"/>
                </a:solidFill>
              </a:rPr>
              <a:t>Inability to concentrate or think clearly</a:t>
            </a:r>
          </a:p>
          <a:p>
            <a:pPr lvl="1" eaLnBrk="1" hangingPunct="1"/>
            <a:r>
              <a:rPr lang="en-US" altLang="en-US" dirty="0">
                <a:solidFill>
                  <a:schemeClr val="tx1"/>
                </a:solidFill>
              </a:rPr>
              <a:t>Suicidal thoughts, feelings, or behaviors</a:t>
            </a:r>
          </a:p>
          <a:p>
            <a:pPr lvl="1" eaLnBrk="1" hangingPunct="1"/>
            <a:r>
              <a:rPr lang="en-US" altLang="en-US" dirty="0">
                <a:solidFill>
                  <a:schemeClr val="tx1"/>
                </a:solidFill>
              </a:rPr>
              <a:t>Difficulty making decisions</a:t>
            </a:r>
          </a:p>
          <a:p>
            <a:pPr lvl="1" eaLnBrk="1" hangingPunct="1"/>
            <a:r>
              <a:rPr lang="en-US" altLang="en-US" dirty="0">
                <a:solidFill>
                  <a:schemeClr val="tx1"/>
                </a:solidFill>
              </a:rPr>
              <a:t>Negative attitude and outlook</a:t>
            </a:r>
          </a:p>
          <a:p>
            <a:pPr lvl="1" eaLnBrk="1" hangingPunct="1">
              <a:buFontTx/>
              <a:buNone/>
            </a:pPr>
            <a:endParaRPr lang="en-US" altLang="en-US" dirty="0"/>
          </a:p>
        </p:txBody>
      </p:sp>
    </p:spTree>
    <p:extLst>
      <p:ext uri="{BB962C8B-B14F-4D97-AF65-F5344CB8AC3E}">
        <p14:creationId xmlns:p14="http://schemas.microsoft.com/office/powerpoint/2010/main" val="30580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4925"/>
            <a:ext cx="8229600" cy="1143000"/>
          </a:xfrm>
        </p:spPr>
        <p:txBody>
          <a:bodyPr/>
          <a:lstStyle/>
          <a:p>
            <a:pPr eaLnBrk="1" hangingPunct="1"/>
            <a:r>
              <a:rPr lang="en-US" altLang="en-US" b="1"/>
              <a:t>Depression in teens</a:t>
            </a:r>
          </a:p>
        </p:txBody>
      </p:sp>
      <p:sp>
        <p:nvSpPr>
          <p:cNvPr id="29699" name="Content Placeholder 2"/>
          <p:cNvSpPr>
            <a:spLocks noGrp="1"/>
          </p:cNvSpPr>
          <p:nvPr>
            <p:ph idx="1"/>
          </p:nvPr>
        </p:nvSpPr>
        <p:spPr>
          <a:xfrm>
            <a:off x="457200" y="1066800"/>
            <a:ext cx="8229600" cy="5059363"/>
          </a:xfrm>
        </p:spPr>
        <p:txBody>
          <a:bodyPr>
            <a:normAutofit lnSpcReduction="10000"/>
          </a:bodyPr>
          <a:lstStyle/>
          <a:p>
            <a:pPr eaLnBrk="1" hangingPunct="1"/>
            <a:r>
              <a:rPr lang="en-US" altLang="en-US" dirty="0">
                <a:solidFill>
                  <a:schemeClr val="tx1"/>
                </a:solidFill>
              </a:rPr>
              <a:t>Some appear sad – most appear irritable</a:t>
            </a:r>
          </a:p>
          <a:p>
            <a:pPr eaLnBrk="1" hangingPunct="1"/>
            <a:r>
              <a:rPr lang="en-US" altLang="en-US" dirty="0">
                <a:solidFill>
                  <a:schemeClr val="tx1"/>
                </a:solidFill>
              </a:rPr>
              <a:t>Poor performance in school</a:t>
            </a:r>
          </a:p>
          <a:p>
            <a:pPr eaLnBrk="1" hangingPunct="1"/>
            <a:r>
              <a:rPr lang="en-US" altLang="en-US" dirty="0">
                <a:solidFill>
                  <a:schemeClr val="tx1"/>
                </a:solidFill>
              </a:rPr>
              <a:t>Withdrawal from friends and activities</a:t>
            </a:r>
          </a:p>
          <a:p>
            <a:pPr eaLnBrk="1" hangingPunct="1"/>
            <a:r>
              <a:rPr lang="en-US" altLang="en-US" dirty="0">
                <a:solidFill>
                  <a:schemeClr val="tx1"/>
                </a:solidFill>
              </a:rPr>
              <a:t>Anger/rage</a:t>
            </a:r>
          </a:p>
          <a:p>
            <a:pPr eaLnBrk="1" hangingPunct="1"/>
            <a:r>
              <a:rPr lang="en-US" altLang="en-US" dirty="0">
                <a:solidFill>
                  <a:schemeClr val="tx1"/>
                </a:solidFill>
              </a:rPr>
              <a:t>Overreaction to criticism</a:t>
            </a:r>
          </a:p>
          <a:p>
            <a:pPr eaLnBrk="1" hangingPunct="1"/>
            <a:r>
              <a:rPr lang="en-US" altLang="en-US" dirty="0">
                <a:solidFill>
                  <a:schemeClr val="tx1"/>
                </a:solidFill>
              </a:rPr>
              <a:t>Suicidal thoughts</a:t>
            </a:r>
          </a:p>
          <a:p>
            <a:pPr eaLnBrk="1" hangingPunct="1"/>
            <a:r>
              <a:rPr lang="en-US" altLang="en-US" dirty="0">
                <a:solidFill>
                  <a:schemeClr val="tx1"/>
                </a:solidFill>
              </a:rPr>
              <a:t>Poor self-esteem or guilt</a:t>
            </a:r>
          </a:p>
          <a:p>
            <a:pPr eaLnBrk="1" hangingPunct="1"/>
            <a:r>
              <a:rPr lang="en-US" altLang="en-US" dirty="0">
                <a:solidFill>
                  <a:schemeClr val="tx1"/>
                </a:solidFill>
              </a:rPr>
              <a:t>Substance abuse or acting out to avoid feelings</a:t>
            </a:r>
          </a:p>
          <a:p>
            <a:pPr eaLnBrk="1" hangingPunct="1"/>
            <a:endParaRPr lang="en-US" altLang="en-US" sz="2400" dirty="0"/>
          </a:p>
        </p:txBody>
      </p:sp>
    </p:spTree>
    <p:extLst>
      <p:ext uri="{BB962C8B-B14F-4D97-AF65-F5344CB8AC3E}">
        <p14:creationId xmlns:p14="http://schemas.microsoft.com/office/powerpoint/2010/main" val="25291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Not All Depression is the Same – 9 Types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Major Depression</a:t>
            </a:r>
          </a:p>
          <a:p>
            <a:r>
              <a:rPr lang="en-US" dirty="0" smtClean="0"/>
              <a:t>Dysthymia</a:t>
            </a:r>
          </a:p>
          <a:p>
            <a:r>
              <a:rPr lang="en-US" dirty="0" smtClean="0"/>
              <a:t>Post Partum Depression</a:t>
            </a:r>
          </a:p>
          <a:p>
            <a:r>
              <a:rPr lang="en-US" dirty="0" smtClean="0"/>
              <a:t>Seasonal Affective Disorder</a:t>
            </a:r>
          </a:p>
          <a:p>
            <a:r>
              <a:rPr lang="en-US" dirty="0" smtClean="0"/>
              <a:t>Atypical Depression</a:t>
            </a:r>
          </a:p>
          <a:p>
            <a:r>
              <a:rPr lang="en-US" dirty="0" smtClean="0"/>
              <a:t>Psychotic Depression</a:t>
            </a:r>
          </a:p>
          <a:p>
            <a:r>
              <a:rPr lang="en-US" dirty="0" smtClean="0"/>
              <a:t>Bi-Polar Depression (Manic/Depressive)</a:t>
            </a:r>
          </a:p>
          <a:p>
            <a:r>
              <a:rPr lang="en-US" dirty="0" smtClean="0"/>
              <a:t>Premenstrual Dysphonic Disorder</a:t>
            </a:r>
          </a:p>
          <a:p>
            <a:r>
              <a:rPr lang="en-US" dirty="0" smtClean="0"/>
              <a:t>Situational Depression</a:t>
            </a:r>
            <a:endParaRPr lang="en-US" dirty="0"/>
          </a:p>
        </p:txBody>
      </p:sp>
    </p:spTree>
    <p:extLst>
      <p:ext uri="{BB962C8B-B14F-4D97-AF65-F5344CB8AC3E}">
        <p14:creationId xmlns:p14="http://schemas.microsoft.com/office/powerpoint/2010/main" val="177206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b="1"/>
              <a:t>Risk factors</a:t>
            </a:r>
          </a:p>
        </p:txBody>
      </p:sp>
      <p:sp>
        <p:nvSpPr>
          <p:cNvPr id="30723" name="Text Placeholder 2"/>
          <p:cNvSpPr>
            <a:spLocks noGrp="1"/>
          </p:cNvSpPr>
          <p:nvPr>
            <p:ph type="body" sz="half" idx="1"/>
          </p:nvPr>
        </p:nvSpPr>
        <p:spPr>
          <a:xfrm>
            <a:off x="457200" y="1295400"/>
            <a:ext cx="8229600" cy="5257800"/>
          </a:xfrm>
        </p:spPr>
        <p:txBody>
          <a:bodyPr/>
          <a:lstStyle/>
          <a:p>
            <a:pPr eaLnBrk="1" hangingPunct="1"/>
            <a:r>
              <a:rPr lang="en-US" altLang="en-US" dirty="0">
                <a:solidFill>
                  <a:schemeClr val="tx1"/>
                </a:solidFill>
                <a:latin typeface="+mn-lt"/>
              </a:rPr>
              <a:t>Loneliness</a:t>
            </a:r>
          </a:p>
          <a:p>
            <a:pPr eaLnBrk="1" hangingPunct="1"/>
            <a:r>
              <a:rPr lang="en-US" altLang="en-US" dirty="0">
                <a:solidFill>
                  <a:schemeClr val="tx1"/>
                </a:solidFill>
                <a:latin typeface="+mn-lt"/>
              </a:rPr>
              <a:t>Lack of social support</a:t>
            </a:r>
          </a:p>
          <a:p>
            <a:pPr eaLnBrk="1" hangingPunct="1"/>
            <a:r>
              <a:rPr lang="en-US" altLang="en-US" dirty="0">
                <a:solidFill>
                  <a:schemeClr val="tx1"/>
                </a:solidFill>
                <a:latin typeface="+mn-lt"/>
              </a:rPr>
              <a:t>Recent stressful life experience</a:t>
            </a:r>
          </a:p>
          <a:p>
            <a:pPr eaLnBrk="1" hangingPunct="1"/>
            <a:r>
              <a:rPr lang="en-US" altLang="en-US" dirty="0">
                <a:solidFill>
                  <a:schemeClr val="tx1"/>
                </a:solidFill>
                <a:latin typeface="+mn-lt"/>
              </a:rPr>
              <a:t>Family history</a:t>
            </a:r>
          </a:p>
          <a:p>
            <a:pPr eaLnBrk="1" hangingPunct="1"/>
            <a:r>
              <a:rPr lang="en-US" altLang="en-US" dirty="0">
                <a:solidFill>
                  <a:schemeClr val="tx1"/>
                </a:solidFill>
                <a:latin typeface="+mn-lt"/>
              </a:rPr>
              <a:t>Early childhood trauma/abuse</a:t>
            </a:r>
          </a:p>
          <a:p>
            <a:pPr eaLnBrk="1" hangingPunct="1"/>
            <a:r>
              <a:rPr lang="en-US" altLang="en-US" dirty="0">
                <a:solidFill>
                  <a:schemeClr val="tx1"/>
                </a:solidFill>
                <a:latin typeface="+mn-lt"/>
              </a:rPr>
              <a:t>Substance abuse</a:t>
            </a:r>
          </a:p>
          <a:p>
            <a:pPr eaLnBrk="1" hangingPunct="1"/>
            <a:r>
              <a:rPr lang="en-US" altLang="en-US" dirty="0">
                <a:solidFill>
                  <a:schemeClr val="tx1"/>
                </a:solidFill>
                <a:latin typeface="+mn-lt"/>
              </a:rPr>
              <a:t>Health problems or chronic pain</a:t>
            </a:r>
          </a:p>
        </p:txBody>
      </p:sp>
    </p:spTree>
    <p:extLst>
      <p:ext uri="{BB962C8B-B14F-4D97-AF65-F5344CB8AC3E}">
        <p14:creationId xmlns:p14="http://schemas.microsoft.com/office/powerpoint/2010/main" val="14732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7680" y="0"/>
            <a:ext cx="8229600" cy="1143000"/>
          </a:xfrm>
        </p:spPr>
        <p:txBody>
          <a:bodyPr/>
          <a:lstStyle/>
          <a:p>
            <a:pPr eaLnBrk="1" hangingPunct="1"/>
            <a:r>
              <a:rPr lang="en-US" altLang="en-US" b="1" dirty="0"/>
              <a:t>Strategies…</a:t>
            </a:r>
          </a:p>
        </p:txBody>
      </p:sp>
      <p:sp>
        <p:nvSpPr>
          <p:cNvPr id="41987" name="Rectangle 3"/>
          <p:cNvSpPr>
            <a:spLocks noGrp="1" noChangeArrowheads="1"/>
          </p:cNvSpPr>
          <p:nvPr>
            <p:ph type="body" idx="1"/>
          </p:nvPr>
        </p:nvSpPr>
        <p:spPr>
          <a:xfrm>
            <a:off x="487680" y="914400"/>
            <a:ext cx="8199120" cy="5211763"/>
          </a:xfrm>
        </p:spPr>
        <p:txBody>
          <a:bodyPr>
            <a:noAutofit/>
          </a:bodyPr>
          <a:lstStyle/>
          <a:p>
            <a:pPr eaLnBrk="1" hangingPunct="1"/>
            <a:r>
              <a:rPr lang="en-US" altLang="en-US" i="1" dirty="0">
                <a:solidFill>
                  <a:schemeClr val="tx1"/>
                </a:solidFill>
              </a:rPr>
              <a:t>Challenge negative thoughts</a:t>
            </a:r>
            <a:endParaRPr lang="en-US" altLang="en-US" dirty="0">
              <a:solidFill>
                <a:schemeClr val="tx1"/>
              </a:solidFill>
            </a:endParaRPr>
          </a:p>
          <a:p>
            <a:pPr lvl="1" eaLnBrk="1" hangingPunct="1"/>
            <a:r>
              <a:rPr lang="en-US" altLang="en-US" sz="3200" dirty="0">
                <a:solidFill>
                  <a:schemeClr val="tx1"/>
                </a:solidFill>
              </a:rPr>
              <a:t>Write down your worries</a:t>
            </a:r>
          </a:p>
          <a:p>
            <a:pPr lvl="1" eaLnBrk="1" hangingPunct="1"/>
            <a:r>
              <a:rPr lang="en-US" altLang="en-US" sz="3200" dirty="0">
                <a:solidFill>
                  <a:schemeClr val="tx1"/>
                </a:solidFill>
              </a:rPr>
              <a:t>Create an anxiety worry period</a:t>
            </a:r>
          </a:p>
          <a:p>
            <a:pPr lvl="1" eaLnBrk="1" hangingPunct="1"/>
            <a:r>
              <a:rPr lang="en-US" altLang="en-US" sz="3200" dirty="0">
                <a:solidFill>
                  <a:schemeClr val="tx1"/>
                </a:solidFill>
              </a:rPr>
              <a:t>Accept uncertainty</a:t>
            </a:r>
          </a:p>
          <a:p>
            <a:pPr eaLnBrk="1" hangingPunct="1"/>
            <a:r>
              <a:rPr lang="en-US" altLang="en-US" i="1" dirty="0">
                <a:solidFill>
                  <a:schemeClr val="tx1"/>
                </a:solidFill>
              </a:rPr>
              <a:t>Take care of yourself</a:t>
            </a:r>
            <a:endParaRPr lang="en-US" altLang="en-US" dirty="0">
              <a:solidFill>
                <a:schemeClr val="tx1"/>
              </a:solidFill>
            </a:endParaRPr>
          </a:p>
          <a:p>
            <a:pPr lvl="1" eaLnBrk="1" hangingPunct="1"/>
            <a:r>
              <a:rPr lang="en-US" altLang="en-US" sz="3200" dirty="0">
                <a:solidFill>
                  <a:schemeClr val="tx1"/>
                </a:solidFill>
              </a:rPr>
              <a:t>Practice relaxation techniques</a:t>
            </a:r>
          </a:p>
          <a:p>
            <a:pPr lvl="1" eaLnBrk="1" hangingPunct="1"/>
            <a:r>
              <a:rPr lang="en-US" altLang="en-US" sz="3200" dirty="0">
                <a:solidFill>
                  <a:schemeClr val="tx1"/>
                </a:solidFill>
              </a:rPr>
              <a:t>Adopt healthy eating habits</a:t>
            </a:r>
          </a:p>
          <a:p>
            <a:pPr lvl="1" eaLnBrk="1" hangingPunct="1"/>
            <a:r>
              <a:rPr lang="en-US" altLang="en-US" sz="3200" dirty="0">
                <a:solidFill>
                  <a:schemeClr val="tx1"/>
                </a:solidFill>
              </a:rPr>
              <a:t>Exercise regularly</a:t>
            </a:r>
          </a:p>
          <a:p>
            <a:pPr lvl="1" eaLnBrk="1" hangingPunct="1"/>
            <a:r>
              <a:rPr lang="en-US" altLang="en-US" sz="3200" dirty="0">
                <a:solidFill>
                  <a:schemeClr val="tx1"/>
                </a:solidFill>
              </a:rPr>
              <a:t>Get enough sleep</a:t>
            </a:r>
          </a:p>
        </p:txBody>
      </p:sp>
    </p:spTree>
    <p:extLst>
      <p:ext uri="{BB962C8B-B14F-4D97-AF65-F5344CB8AC3E}">
        <p14:creationId xmlns:p14="http://schemas.microsoft.com/office/powerpoint/2010/main" val="39338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8229600" cy="1143000"/>
          </a:xfrm>
        </p:spPr>
        <p:txBody>
          <a:bodyPr/>
          <a:lstStyle/>
          <a:p>
            <a:pPr eaLnBrk="1" hangingPunct="1"/>
            <a:r>
              <a:rPr lang="en-US" altLang="en-US" b="1" dirty="0"/>
              <a:t>Suicide warning signs</a:t>
            </a:r>
          </a:p>
        </p:txBody>
      </p:sp>
      <p:sp>
        <p:nvSpPr>
          <p:cNvPr id="48131" name="Rectangle 3"/>
          <p:cNvSpPr>
            <a:spLocks noGrp="1" noChangeArrowheads="1"/>
          </p:cNvSpPr>
          <p:nvPr>
            <p:ph idx="1"/>
          </p:nvPr>
        </p:nvSpPr>
        <p:spPr>
          <a:xfrm>
            <a:off x="381000" y="1066800"/>
            <a:ext cx="8229600" cy="4267200"/>
          </a:xfrm>
        </p:spPr>
        <p:txBody>
          <a:bodyPr>
            <a:noAutofit/>
          </a:bodyPr>
          <a:lstStyle/>
          <a:p>
            <a:pPr eaLnBrk="1" hangingPunct="1"/>
            <a:r>
              <a:rPr lang="en-US" altLang="en-US" dirty="0">
                <a:solidFill>
                  <a:schemeClr val="tx1"/>
                </a:solidFill>
              </a:rPr>
              <a:t>Talking, writing, or joking about suicide or death</a:t>
            </a:r>
          </a:p>
          <a:p>
            <a:pPr eaLnBrk="1" hangingPunct="1"/>
            <a:r>
              <a:rPr lang="en-US" altLang="en-US" dirty="0">
                <a:solidFill>
                  <a:schemeClr val="tx1"/>
                </a:solidFill>
              </a:rPr>
              <a:t>Giving away prized possessions</a:t>
            </a:r>
          </a:p>
          <a:p>
            <a:pPr eaLnBrk="1" hangingPunct="1"/>
            <a:r>
              <a:rPr lang="en-US" altLang="en-US" dirty="0">
                <a:solidFill>
                  <a:schemeClr val="tx1"/>
                </a:solidFill>
              </a:rPr>
              <a:t>Making final arrangements</a:t>
            </a:r>
          </a:p>
          <a:p>
            <a:pPr eaLnBrk="1" hangingPunct="1"/>
            <a:r>
              <a:rPr lang="en-US" altLang="en-US" dirty="0">
                <a:solidFill>
                  <a:schemeClr val="tx1"/>
                </a:solidFill>
              </a:rPr>
              <a:t>Depressive symptoms</a:t>
            </a:r>
          </a:p>
          <a:p>
            <a:pPr eaLnBrk="1" hangingPunct="1"/>
            <a:r>
              <a:rPr lang="en-US" altLang="en-US" dirty="0">
                <a:solidFill>
                  <a:schemeClr val="tx1"/>
                </a:solidFill>
              </a:rPr>
              <a:t>Sudden, unexplained recovery from profound depression</a:t>
            </a:r>
          </a:p>
          <a:p>
            <a:pPr eaLnBrk="1" hangingPunct="1"/>
            <a:r>
              <a:rPr lang="en-US" altLang="en-US" dirty="0">
                <a:solidFill>
                  <a:schemeClr val="tx1"/>
                </a:solidFill>
              </a:rPr>
              <a:t>Marked feelings of helplessness or hopelessness</a:t>
            </a:r>
          </a:p>
        </p:txBody>
      </p:sp>
    </p:spTree>
    <p:extLst>
      <p:ext uri="{BB962C8B-B14F-4D97-AF65-F5344CB8AC3E}">
        <p14:creationId xmlns:p14="http://schemas.microsoft.com/office/powerpoint/2010/main" val="1239110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57200" y="1143000"/>
            <a:ext cx="8229600" cy="4953000"/>
          </a:xfrm>
        </p:spPr>
        <p:txBody>
          <a:bodyPr>
            <a:normAutofit/>
          </a:bodyPr>
          <a:lstStyle/>
          <a:p>
            <a:pPr eaLnBrk="1" hangingPunct="1"/>
            <a:r>
              <a:rPr lang="en-US" altLang="en-US" dirty="0">
                <a:solidFill>
                  <a:schemeClr val="tx1"/>
                </a:solidFill>
              </a:rPr>
              <a:t>Risk-taking behavior</a:t>
            </a:r>
          </a:p>
          <a:p>
            <a:pPr eaLnBrk="1" hangingPunct="1"/>
            <a:r>
              <a:rPr lang="en-US" altLang="en-US" dirty="0">
                <a:solidFill>
                  <a:schemeClr val="tx1"/>
                </a:solidFill>
              </a:rPr>
              <a:t>Self-mutilating behavior (sometimes)</a:t>
            </a:r>
          </a:p>
          <a:p>
            <a:pPr eaLnBrk="1" hangingPunct="1"/>
            <a:r>
              <a:rPr lang="en-US" altLang="en-US" dirty="0">
                <a:solidFill>
                  <a:schemeClr val="tx1"/>
                </a:solidFill>
              </a:rPr>
              <a:t>A suicide plan</a:t>
            </a:r>
          </a:p>
          <a:p>
            <a:pPr eaLnBrk="1" hangingPunct="1"/>
            <a:r>
              <a:rPr lang="en-US" altLang="en-US" dirty="0">
                <a:solidFill>
                  <a:schemeClr val="tx1"/>
                </a:solidFill>
              </a:rPr>
              <a:t>Significant change in behavior</a:t>
            </a:r>
          </a:p>
          <a:p>
            <a:pPr eaLnBrk="1" hangingPunct="1"/>
            <a:r>
              <a:rPr lang="en-US" altLang="en-US" dirty="0">
                <a:solidFill>
                  <a:schemeClr val="tx1"/>
                </a:solidFill>
              </a:rPr>
              <a:t>Previous suicide attempts</a:t>
            </a:r>
          </a:p>
          <a:p>
            <a:pPr eaLnBrk="1" hangingPunct="1"/>
            <a:r>
              <a:rPr lang="en-US" altLang="en-US" dirty="0">
                <a:solidFill>
                  <a:schemeClr val="tx1"/>
                </a:solidFill>
              </a:rPr>
              <a:t>Significant loss</a:t>
            </a:r>
          </a:p>
          <a:p>
            <a:pPr eaLnBrk="1" hangingPunct="1"/>
            <a:r>
              <a:rPr lang="en-US" altLang="en-US" dirty="0">
                <a:solidFill>
                  <a:schemeClr val="tx1"/>
                </a:solidFill>
              </a:rPr>
              <a:t>Chemical (drug or alcohol) abuse</a:t>
            </a:r>
          </a:p>
        </p:txBody>
      </p:sp>
      <p:sp>
        <p:nvSpPr>
          <p:cNvPr id="2" name="Rectangle 1"/>
          <p:cNvSpPr/>
          <p:nvPr/>
        </p:nvSpPr>
        <p:spPr>
          <a:xfrm>
            <a:off x="457200" y="152400"/>
            <a:ext cx="8229600" cy="769441"/>
          </a:xfrm>
          <a:prstGeom prst="rect">
            <a:avLst/>
          </a:prstGeom>
        </p:spPr>
        <p:txBody>
          <a:bodyPr wrap="square">
            <a:spAutoFit/>
          </a:bodyPr>
          <a:lstStyle/>
          <a:p>
            <a:pPr algn="ctr"/>
            <a:r>
              <a:rPr lang="en-US" altLang="en-US" sz="4400" b="1" dirty="0"/>
              <a:t>Suicide warning signs</a:t>
            </a:r>
            <a:endParaRPr lang="en-US" sz="4400" dirty="0"/>
          </a:p>
        </p:txBody>
      </p:sp>
    </p:spTree>
    <p:extLst>
      <p:ext uri="{BB962C8B-B14F-4D97-AF65-F5344CB8AC3E}">
        <p14:creationId xmlns:p14="http://schemas.microsoft.com/office/powerpoint/2010/main" val="6336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normAutofit fontScale="90000"/>
          </a:bodyPr>
          <a:lstStyle/>
          <a:p>
            <a:pPr eaLnBrk="1" hangingPunct="1"/>
            <a:r>
              <a:rPr lang="en-US" altLang="en-US" b="1"/>
              <a:t>Link between anxiety and depression</a:t>
            </a:r>
          </a:p>
        </p:txBody>
      </p:sp>
      <p:sp>
        <p:nvSpPr>
          <p:cNvPr id="31747" name="Content Placeholder 2"/>
          <p:cNvSpPr>
            <a:spLocks noGrp="1"/>
          </p:cNvSpPr>
          <p:nvPr>
            <p:ph idx="1"/>
          </p:nvPr>
        </p:nvSpPr>
        <p:spPr>
          <a:xfrm>
            <a:off x="304800" y="1524000"/>
            <a:ext cx="8229600" cy="4267200"/>
          </a:xfrm>
        </p:spPr>
        <p:txBody>
          <a:bodyPr/>
          <a:lstStyle/>
          <a:p>
            <a:pPr eaLnBrk="1" hangingPunct="1"/>
            <a:r>
              <a:rPr lang="en-US" altLang="en-US" sz="3600" dirty="0">
                <a:solidFill>
                  <a:schemeClr val="tx1"/>
                </a:solidFill>
              </a:rPr>
              <a:t>Anxiety and depression are believed to stem from the same biological vulnerability</a:t>
            </a:r>
          </a:p>
          <a:p>
            <a:pPr eaLnBrk="1" hangingPunct="1"/>
            <a:r>
              <a:rPr lang="en-US" altLang="en-US" sz="3600" dirty="0">
                <a:solidFill>
                  <a:schemeClr val="tx1"/>
                </a:solidFill>
              </a:rPr>
              <a:t>Often go hand in hand</a:t>
            </a:r>
          </a:p>
          <a:p>
            <a:pPr eaLnBrk="1" hangingPunct="1"/>
            <a:r>
              <a:rPr lang="en-US" altLang="en-US" sz="3600" dirty="0">
                <a:solidFill>
                  <a:schemeClr val="tx1"/>
                </a:solidFill>
              </a:rPr>
              <a:t>Depression can make anxiety worse (and vice/versa)</a:t>
            </a:r>
          </a:p>
          <a:p>
            <a:pPr eaLnBrk="1" hangingPunct="1"/>
            <a:r>
              <a:rPr lang="en-US" altLang="en-US" sz="3600" dirty="0">
                <a:solidFill>
                  <a:schemeClr val="tx1"/>
                </a:solidFill>
              </a:rPr>
              <a:t>Important to recognize both conditions</a:t>
            </a:r>
          </a:p>
          <a:p>
            <a:pPr eaLnBrk="1" hangingPunct="1"/>
            <a:endParaRPr lang="en-US" altLang="en-US" dirty="0"/>
          </a:p>
        </p:txBody>
      </p:sp>
    </p:spTree>
    <p:extLst>
      <p:ext uri="{BB962C8B-B14F-4D97-AF65-F5344CB8AC3E}">
        <p14:creationId xmlns:p14="http://schemas.microsoft.com/office/powerpoint/2010/main" val="21829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Cain (Gen. 4:6-7).</a:t>
            </a:r>
          </a:p>
          <a:p>
            <a:pPr marL="0" indent="0">
              <a:buNone/>
            </a:pPr>
            <a:endParaRPr lang="en-US" dirty="0"/>
          </a:p>
        </p:txBody>
      </p:sp>
      <p:pic>
        <p:nvPicPr>
          <p:cNvPr id="4" name="Picture 3" descr="C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233084"/>
            <a:ext cx="5818716" cy="3879144"/>
          </a:xfrm>
          <a:prstGeom prst="rect">
            <a:avLst/>
          </a:prstGeom>
        </p:spPr>
      </p:pic>
    </p:spTree>
    <p:extLst>
      <p:ext uri="{BB962C8B-B14F-4D97-AF65-F5344CB8AC3E}">
        <p14:creationId xmlns:p14="http://schemas.microsoft.com/office/powerpoint/2010/main" val="211073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1143000"/>
          </a:xfrm>
        </p:spPr>
        <p:txBody>
          <a:bodyPr/>
          <a:lstStyle/>
          <a:p>
            <a:pPr eaLnBrk="1" hangingPunct="1"/>
            <a:r>
              <a:rPr lang="en-US" altLang="en-US" b="1"/>
              <a:t>Anxiety</a:t>
            </a:r>
          </a:p>
        </p:txBody>
      </p:sp>
      <p:sp>
        <p:nvSpPr>
          <p:cNvPr id="32771" name="Content Placeholder 2"/>
          <p:cNvSpPr>
            <a:spLocks noGrp="1"/>
          </p:cNvSpPr>
          <p:nvPr>
            <p:ph idx="1"/>
          </p:nvPr>
        </p:nvSpPr>
        <p:spPr>
          <a:xfrm>
            <a:off x="381000" y="1295400"/>
            <a:ext cx="8229600" cy="4267200"/>
          </a:xfrm>
        </p:spPr>
        <p:txBody>
          <a:bodyPr/>
          <a:lstStyle/>
          <a:p>
            <a:pPr eaLnBrk="1" hangingPunct="1"/>
            <a:r>
              <a:rPr lang="en-US" altLang="en-US" dirty="0">
                <a:solidFill>
                  <a:schemeClr val="tx1"/>
                </a:solidFill>
              </a:rPr>
              <a:t>Some anxiety and worry is normal. </a:t>
            </a:r>
          </a:p>
          <a:p>
            <a:pPr eaLnBrk="1" hangingPunct="1"/>
            <a:r>
              <a:rPr lang="en-US" altLang="en-US" dirty="0">
                <a:solidFill>
                  <a:schemeClr val="tx1"/>
                </a:solidFill>
              </a:rPr>
              <a:t>These normal amounts of anxiety can actually help you respond to threats and feel motivated to get things done. </a:t>
            </a:r>
          </a:p>
          <a:p>
            <a:pPr lvl="1" eaLnBrk="1" hangingPunct="1"/>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87" y="3429000"/>
            <a:ext cx="5040113" cy="3343275"/>
          </a:xfrm>
          <a:prstGeom prst="rect">
            <a:avLst/>
          </a:prstGeom>
        </p:spPr>
      </p:pic>
    </p:spTree>
    <p:extLst>
      <p:ext uri="{BB962C8B-B14F-4D97-AF65-F5344CB8AC3E}">
        <p14:creationId xmlns:p14="http://schemas.microsoft.com/office/powerpoint/2010/main" val="16313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Anxiety Types</a:t>
            </a:r>
            <a:endParaRPr lang="en-US" dirty="0"/>
          </a:p>
        </p:txBody>
      </p:sp>
      <p:sp>
        <p:nvSpPr>
          <p:cNvPr id="3" name="Content Placeholder 2"/>
          <p:cNvSpPr>
            <a:spLocks noGrp="1"/>
          </p:cNvSpPr>
          <p:nvPr>
            <p:ph idx="1"/>
          </p:nvPr>
        </p:nvSpPr>
        <p:spPr/>
        <p:txBody>
          <a:bodyPr>
            <a:normAutofit lnSpcReduction="10000"/>
          </a:bodyPr>
          <a:lstStyle/>
          <a:p>
            <a:r>
              <a:rPr lang="en-US" dirty="0" smtClean="0"/>
              <a:t>Separation Anxiety</a:t>
            </a:r>
          </a:p>
          <a:p>
            <a:r>
              <a:rPr lang="en-US" dirty="0" smtClean="0"/>
              <a:t>Selective Mutism</a:t>
            </a:r>
          </a:p>
          <a:p>
            <a:r>
              <a:rPr lang="en-US" dirty="0" smtClean="0"/>
              <a:t>Generalized Anxiety</a:t>
            </a:r>
          </a:p>
          <a:p>
            <a:r>
              <a:rPr lang="en-US" dirty="0" smtClean="0"/>
              <a:t>Social Anxiety</a:t>
            </a:r>
          </a:p>
          <a:p>
            <a:r>
              <a:rPr lang="en-US" dirty="0" smtClean="0"/>
              <a:t>Phobias</a:t>
            </a:r>
          </a:p>
          <a:p>
            <a:r>
              <a:rPr lang="en-US" dirty="0" smtClean="0"/>
              <a:t>Acute Stress Disorders</a:t>
            </a:r>
          </a:p>
          <a:p>
            <a:r>
              <a:rPr lang="en-US" dirty="0" smtClean="0"/>
              <a:t>Obsessive Compulsive Disorder (OCD)</a:t>
            </a:r>
          </a:p>
          <a:p>
            <a:r>
              <a:rPr lang="en-US" dirty="0" smtClean="0"/>
              <a:t>Post Traumatic Stress Disorder ((PTSD)</a:t>
            </a:r>
            <a:endParaRPr lang="en-US" dirty="0"/>
          </a:p>
        </p:txBody>
      </p:sp>
    </p:spTree>
    <p:extLst>
      <p:ext uri="{BB962C8B-B14F-4D97-AF65-F5344CB8AC3E}">
        <p14:creationId xmlns:p14="http://schemas.microsoft.com/office/powerpoint/2010/main" val="1901036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More</a:t>
            </a:r>
            <a:endParaRPr lang="en-US" dirty="0"/>
          </a:p>
        </p:txBody>
      </p:sp>
      <p:sp>
        <p:nvSpPr>
          <p:cNvPr id="3" name="Content Placeholder 2"/>
          <p:cNvSpPr>
            <a:spLocks noGrp="1"/>
          </p:cNvSpPr>
          <p:nvPr>
            <p:ph idx="1"/>
          </p:nvPr>
        </p:nvSpPr>
        <p:spPr/>
        <p:txBody>
          <a:bodyPr/>
          <a:lstStyle/>
          <a:p>
            <a:r>
              <a:rPr lang="en-US" dirty="0" smtClean="0"/>
              <a:t>Hoarding</a:t>
            </a:r>
          </a:p>
          <a:p>
            <a:r>
              <a:rPr lang="en-US" dirty="0" smtClean="0"/>
              <a:t>Body Dysmorphic Disorder</a:t>
            </a:r>
          </a:p>
          <a:p>
            <a:r>
              <a:rPr lang="en-US" dirty="0" smtClean="0"/>
              <a:t>Trichotillomania </a:t>
            </a:r>
            <a:r>
              <a:rPr lang="en-US" sz="2400" dirty="0" smtClean="0"/>
              <a:t>(irresistible urges to pull out body hair)</a:t>
            </a:r>
            <a:endParaRPr lang="en-US" sz="2400" dirty="0"/>
          </a:p>
        </p:txBody>
      </p:sp>
    </p:spTree>
    <p:extLst>
      <p:ext uri="{BB962C8B-B14F-4D97-AF65-F5344CB8AC3E}">
        <p14:creationId xmlns:p14="http://schemas.microsoft.com/office/powerpoint/2010/main" val="389025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057400"/>
          </a:xfrm>
        </p:spPr>
        <p:txBody>
          <a:bodyPr/>
          <a:lstStyle/>
          <a:p>
            <a:r>
              <a:rPr lang="en-US" b="1" i="1" dirty="0">
                <a:solidFill>
                  <a:srgbClr val="0070C0"/>
                </a:solidFill>
              </a:rPr>
              <a:t>Commandments</a:t>
            </a:r>
          </a:p>
        </p:txBody>
      </p:sp>
      <p:sp>
        <p:nvSpPr>
          <p:cNvPr id="3" name="Subtitle 2"/>
          <p:cNvSpPr>
            <a:spLocks noGrp="1"/>
          </p:cNvSpPr>
          <p:nvPr>
            <p:ph type="subTitle" idx="1"/>
          </p:nvPr>
        </p:nvSpPr>
        <p:spPr>
          <a:xfrm>
            <a:off x="685800" y="1470025"/>
            <a:ext cx="7772400" cy="4549775"/>
          </a:xfrm>
        </p:spPr>
        <p:txBody>
          <a:bodyPr/>
          <a:lstStyle/>
          <a:p>
            <a:pPr algn="l"/>
            <a:endParaRPr lang="en-US" dirty="0">
              <a:solidFill>
                <a:schemeClr val="tx1"/>
              </a:solidFill>
            </a:endParaRPr>
          </a:p>
          <a:p>
            <a:pPr algn="l"/>
            <a:r>
              <a:rPr lang="en-US" dirty="0">
                <a:solidFill>
                  <a:schemeClr val="tx1"/>
                </a:solidFill>
              </a:rPr>
              <a:t>Matthew 6: 25</a:t>
            </a:r>
          </a:p>
          <a:p>
            <a:pPr algn="l"/>
            <a:endParaRPr lang="en-US" dirty="0">
              <a:solidFill>
                <a:schemeClr val="tx1"/>
              </a:solidFill>
            </a:endParaRPr>
          </a:p>
          <a:p>
            <a:pPr algn="l"/>
            <a:r>
              <a:rPr lang="en-US" dirty="0">
                <a:solidFill>
                  <a:schemeClr val="tx1"/>
                </a:solidFill>
              </a:rPr>
              <a:t>Philippians 4: 6-7</a:t>
            </a:r>
          </a:p>
          <a:p>
            <a:pPr algn="l"/>
            <a:endParaRPr lang="en-US" dirty="0">
              <a:solidFill>
                <a:schemeClr val="tx1"/>
              </a:solidFill>
            </a:endParaRPr>
          </a:p>
          <a:p>
            <a:pPr algn="l"/>
            <a:r>
              <a:rPr lang="en-US" dirty="0">
                <a:solidFill>
                  <a:schemeClr val="tx1"/>
                </a:solidFill>
              </a:rPr>
              <a:t>1 Peter 5:7</a:t>
            </a:r>
          </a:p>
        </p:txBody>
      </p:sp>
    </p:spTree>
    <p:extLst>
      <p:ext uri="{BB962C8B-B14F-4D97-AF65-F5344CB8AC3E}">
        <p14:creationId xmlns:p14="http://schemas.microsoft.com/office/powerpoint/2010/main" val="4685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endParaRPr lang="en-US" b="1" i="1" dirty="0">
              <a:solidFill>
                <a:srgbClr val="0070C0"/>
              </a:solidFill>
            </a:endParaRPr>
          </a:p>
        </p:txBody>
      </p:sp>
      <p:sp>
        <p:nvSpPr>
          <p:cNvPr id="3" name="Subtitle 2"/>
          <p:cNvSpPr>
            <a:spLocks noGrp="1"/>
          </p:cNvSpPr>
          <p:nvPr>
            <p:ph type="subTitle" idx="1"/>
          </p:nvPr>
        </p:nvSpPr>
        <p:spPr>
          <a:xfrm>
            <a:off x="685800" y="304800"/>
            <a:ext cx="7772400" cy="5715001"/>
          </a:xfrm>
        </p:spPr>
        <p:txBody>
          <a:bodyPr>
            <a:normAutofit fontScale="92500" lnSpcReduction="10000"/>
          </a:bodyPr>
          <a:lstStyle/>
          <a:p>
            <a:pPr algn="l"/>
            <a:endParaRPr lang="en-US" dirty="0">
              <a:solidFill>
                <a:schemeClr val="tx1"/>
              </a:solidFill>
            </a:endParaRPr>
          </a:p>
          <a:p>
            <a:r>
              <a:rPr lang="en-US" sz="4200" b="1" i="1" dirty="0">
                <a:solidFill>
                  <a:srgbClr val="0070C0"/>
                </a:solidFill>
              </a:rPr>
              <a:t>Matthew 6:25 </a:t>
            </a:r>
          </a:p>
          <a:p>
            <a:pPr algn="l"/>
            <a:r>
              <a:rPr lang="en-US" dirty="0">
                <a:solidFill>
                  <a:schemeClr val="tx1"/>
                </a:solidFill>
              </a:rPr>
              <a:t>“For this reason I say to you, do not be worried about your life, </a:t>
            </a:r>
            <a:r>
              <a:rPr lang="en-US" i="1" dirty="0">
                <a:solidFill>
                  <a:schemeClr val="tx1"/>
                </a:solidFill>
              </a:rPr>
              <a:t>as to</a:t>
            </a:r>
            <a:r>
              <a:rPr lang="en-US" dirty="0">
                <a:solidFill>
                  <a:schemeClr val="tx1"/>
                </a:solidFill>
              </a:rPr>
              <a:t> what you will eat or what you will drink; nor for your body, </a:t>
            </a:r>
            <a:r>
              <a:rPr lang="en-US" i="1" dirty="0">
                <a:solidFill>
                  <a:schemeClr val="tx1"/>
                </a:solidFill>
              </a:rPr>
              <a:t>as to</a:t>
            </a:r>
            <a:r>
              <a:rPr lang="en-US" dirty="0">
                <a:solidFill>
                  <a:schemeClr val="tx1"/>
                </a:solidFill>
              </a:rPr>
              <a:t> what you will put on. Is not life more than food, and the body more than clothing?”</a:t>
            </a:r>
          </a:p>
          <a:p>
            <a:pPr algn="l"/>
            <a:r>
              <a:rPr lang="en-US" dirty="0">
                <a:solidFill>
                  <a:schemeClr val="tx1"/>
                </a:solidFill>
              </a:rPr>
              <a:t> </a:t>
            </a:r>
            <a:r>
              <a:rPr lang="en-US" dirty="0"/>
              <a:t>                                         </a:t>
            </a:r>
            <a:r>
              <a:rPr lang="en-US" sz="4200" b="1" i="1" dirty="0">
                <a:solidFill>
                  <a:srgbClr val="0070C0"/>
                </a:solidFill>
              </a:rPr>
              <a:t>1 Peter 5:7 </a:t>
            </a:r>
          </a:p>
          <a:p>
            <a:pPr algn="l"/>
            <a:r>
              <a:rPr lang="en-US" dirty="0">
                <a:solidFill>
                  <a:schemeClr val="tx1"/>
                </a:solidFill>
              </a:rPr>
              <a:t>“casting all your anxiety on Him, because He cares for 						        you.”</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25889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rmAutofit fontScale="90000"/>
          </a:bodyPr>
          <a:lstStyle/>
          <a:p>
            <a:endParaRPr lang="en-US" b="1" i="1" dirty="0">
              <a:solidFill>
                <a:srgbClr val="0070C0"/>
              </a:solidFill>
            </a:endParaRPr>
          </a:p>
        </p:txBody>
      </p:sp>
      <p:sp>
        <p:nvSpPr>
          <p:cNvPr id="3" name="Subtitle 2"/>
          <p:cNvSpPr>
            <a:spLocks noGrp="1"/>
          </p:cNvSpPr>
          <p:nvPr>
            <p:ph type="subTitle" idx="1"/>
          </p:nvPr>
        </p:nvSpPr>
        <p:spPr>
          <a:xfrm>
            <a:off x="1295400" y="838201"/>
            <a:ext cx="7010400" cy="5181600"/>
          </a:xfrm>
        </p:spPr>
        <p:txBody>
          <a:bodyPr>
            <a:normAutofit/>
          </a:bodyPr>
          <a:lstStyle/>
          <a:p>
            <a:r>
              <a:rPr lang="en-US" sz="4400" b="1" i="1" dirty="0">
                <a:solidFill>
                  <a:srgbClr val="0070C0"/>
                </a:solidFill>
              </a:rPr>
              <a:t>Philippians 4:6-7 </a:t>
            </a:r>
          </a:p>
          <a:p>
            <a:pPr algn="l"/>
            <a:r>
              <a:rPr lang="en-US" dirty="0">
                <a:solidFill>
                  <a:schemeClr val="tx1"/>
                </a:solidFill>
              </a:rPr>
              <a:t>Be anxious for nothing, but in everything by prayer and supplication with thanksgiving let your requests be made known to God.  </a:t>
            </a:r>
            <a:r>
              <a:rPr lang="en-US" sz="2000" b="1" i="1" dirty="0">
                <a:solidFill>
                  <a:srgbClr val="0070C0"/>
                </a:solidFill>
              </a:rPr>
              <a:t>7</a:t>
            </a:r>
            <a:r>
              <a:rPr lang="en-US" dirty="0">
                <a:solidFill>
                  <a:schemeClr val="tx1"/>
                </a:solidFill>
              </a:rPr>
              <a:t> And the peace of God, which surpasses all comprehension, will guard your hearts and your minds in Christ Jesus. </a:t>
            </a:r>
          </a:p>
          <a:p>
            <a:pPr algn="l"/>
            <a:endParaRPr lang="en-US" dirty="0">
              <a:solidFill>
                <a:schemeClr val="tx1"/>
              </a:solidFill>
            </a:endParaRPr>
          </a:p>
        </p:txBody>
      </p:sp>
    </p:spTree>
    <p:extLst>
      <p:ext uri="{BB962C8B-B14F-4D97-AF65-F5344CB8AC3E}">
        <p14:creationId xmlns:p14="http://schemas.microsoft.com/office/powerpoint/2010/main" val="260325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90600"/>
          </a:xfrm>
        </p:spPr>
        <p:txBody>
          <a:bodyPr>
            <a:normAutofit fontScale="90000"/>
          </a:bodyPr>
          <a:lstStyle/>
          <a:p>
            <a:r>
              <a:rPr lang="en-US" b="1" i="1" dirty="0">
                <a:solidFill>
                  <a:schemeClr val="accent1"/>
                </a:solidFill>
              </a:rPr>
              <a:t>Examples:</a:t>
            </a:r>
            <a:br>
              <a:rPr lang="en-US" b="1" i="1" dirty="0">
                <a:solidFill>
                  <a:schemeClr val="accent1"/>
                </a:solidFill>
              </a:rPr>
            </a:br>
            <a:r>
              <a:rPr lang="en-US" sz="3600" b="1" i="1" dirty="0">
                <a:solidFill>
                  <a:schemeClr val="accent1"/>
                </a:solidFill>
              </a:rPr>
              <a:t>Passages To Consider</a:t>
            </a:r>
            <a:endParaRPr lang="en-US" b="1" i="1" dirty="0">
              <a:solidFill>
                <a:schemeClr val="accent1"/>
              </a:solidFill>
            </a:endParaRPr>
          </a:p>
        </p:txBody>
      </p:sp>
      <p:sp>
        <p:nvSpPr>
          <p:cNvPr id="3" name="Subtitle 2"/>
          <p:cNvSpPr>
            <a:spLocks noGrp="1"/>
          </p:cNvSpPr>
          <p:nvPr>
            <p:ph type="subTitle" idx="1"/>
          </p:nvPr>
        </p:nvSpPr>
        <p:spPr>
          <a:xfrm>
            <a:off x="685800" y="1600200"/>
            <a:ext cx="7772400" cy="4419600"/>
          </a:xfrm>
        </p:spPr>
        <p:txBody>
          <a:bodyPr/>
          <a:lstStyle/>
          <a:p>
            <a:pPr algn="l"/>
            <a:r>
              <a:rPr lang="en-US" b="1" i="1" dirty="0">
                <a:solidFill>
                  <a:schemeClr val="tx1"/>
                </a:solidFill>
              </a:rPr>
              <a:t>All people worry:</a:t>
            </a:r>
          </a:p>
          <a:p>
            <a:pPr algn="l"/>
            <a:endParaRPr lang="en-US" u="sng" dirty="0">
              <a:solidFill>
                <a:schemeClr val="tx1"/>
              </a:solidFill>
            </a:endParaRPr>
          </a:p>
          <a:p>
            <a:pPr algn="l"/>
            <a:r>
              <a:rPr lang="en-US" b="1" dirty="0">
                <a:solidFill>
                  <a:srgbClr val="0070C0"/>
                </a:solidFill>
              </a:rPr>
              <a:t>Paul</a:t>
            </a:r>
            <a:r>
              <a:rPr lang="en-US" dirty="0">
                <a:solidFill>
                  <a:schemeClr val="tx1"/>
                </a:solidFill>
              </a:rPr>
              <a:t> – 2Cor. 1: 8-19, 4: 8-10, 7: 5, 11: 3, 28</a:t>
            </a:r>
          </a:p>
          <a:p>
            <a:pPr algn="l"/>
            <a:endParaRPr lang="en-US" dirty="0">
              <a:solidFill>
                <a:schemeClr val="tx1"/>
              </a:solidFill>
            </a:endParaRPr>
          </a:p>
          <a:p>
            <a:pPr algn="l"/>
            <a:r>
              <a:rPr lang="en-US" b="1" dirty="0" err="1">
                <a:solidFill>
                  <a:srgbClr val="0070C0"/>
                </a:solidFill>
              </a:rPr>
              <a:t>Epaphroditus</a:t>
            </a:r>
            <a:r>
              <a:rPr lang="en-US" dirty="0">
                <a:solidFill>
                  <a:schemeClr val="tx1"/>
                </a:solidFill>
              </a:rPr>
              <a:t> – Phil. 2: 25, 26</a:t>
            </a:r>
          </a:p>
          <a:p>
            <a:pPr algn="l"/>
            <a:endParaRPr lang="en-US" dirty="0">
              <a:solidFill>
                <a:schemeClr val="tx1"/>
              </a:solidFill>
            </a:endParaRPr>
          </a:p>
          <a:p>
            <a:pPr algn="l"/>
            <a:r>
              <a:rPr lang="en-US" b="1" dirty="0">
                <a:solidFill>
                  <a:srgbClr val="0070C0"/>
                </a:solidFill>
              </a:rPr>
              <a:t>Elijah</a:t>
            </a:r>
            <a:r>
              <a:rPr lang="en-US" dirty="0">
                <a:solidFill>
                  <a:schemeClr val="tx1"/>
                </a:solidFill>
              </a:rPr>
              <a:t> – 1 Kings 19</a:t>
            </a:r>
          </a:p>
        </p:txBody>
      </p:sp>
    </p:spTree>
    <p:extLst>
      <p:ext uri="{BB962C8B-B14F-4D97-AF65-F5344CB8AC3E}">
        <p14:creationId xmlns:p14="http://schemas.microsoft.com/office/powerpoint/2010/main" val="196035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762000"/>
          </a:xfrm>
        </p:spPr>
        <p:txBody>
          <a:bodyPr/>
          <a:lstStyle/>
          <a:p>
            <a:r>
              <a:rPr lang="en-US" b="1" i="1" dirty="0">
                <a:solidFill>
                  <a:srgbClr val="0070C0"/>
                </a:solidFill>
              </a:rPr>
              <a:t>2  Corinthians 4:8-10</a:t>
            </a:r>
          </a:p>
        </p:txBody>
      </p:sp>
      <p:sp>
        <p:nvSpPr>
          <p:cNvPr id="3" name="Subtitle 2"/>
          <p:cNvSpPr>
            <a:spLocks noGrp="1"/>
          </p:cNvSpPr>
          <p:nvPr>
            <p:ph type="subTitle" idx="1"/>
          </p:nvPr>
        </p:nvSpPr>
        <p:spPr>
          <a:xfrm>
            <a:off x="1219200" y="1143001"/>
            <a:ext cx="7086600" cy="4876800"/>
          </a:xfrm>
        </p:spPr>
        <p:txBody>
          <a:bodyPr>
            <a:normAutofit fontScale="92500" lnSpcReduction="20000"/>
          </a:bodyPr>
          <a:lstStyle/>
          <a:p>
            <a:pPr algn="l"/>
            <a:endParaRPr lang="en-US" dirty="0">
              <a:solidFill>
                <a:schemeClr val="tx1"/>
              </a:solidFill>
            </a:endParaRPr>
          </a:p>
          <a:p>
            <a:pPr algn="l"/>
            <a:r>
              <a:rPr lang="en-US" i="1" dirty="0">
                <a:solidFill>
                  <a:schemeClr val="tx1"/>
                </a:solidFill>
              </a:rPr>
              <a:t>“we are</a:t>
            </a:r>
            <a:r>
              <a:rPr lang="en-US" dirty="0">
                <a:solidFill>
                  <a:schemeClr val="tx1"/>
                </a:solidFill>
              </a:rPr>
              <a:t> afflicted in every way, but not crushed; perplexed, but not despairing;  </a:t>
            </a:r>
            <a:r>
              <a:rPr lang="en-US" sz="2000" b="1" i="1" dirty="0">
                <a:solidFill>
                  <a:srgbClr val="0070C0"/>
                </a:solidFill>
              </a:rPr>
              <a:t>9  </a:t>
            </a:r>
            <a:r>
              <a:rPr lang="en-US" dirty="0">
                <a:solidFill>
                  <a:schemeClr val="tx1"/>
                </a:solidFill>
              </a:rPr>
              <a:t>persecuted, but not forsaken; struck down, but not destroyed; </a:t>
            </a:r>
            <a:r>
              <a:rPr lang="en-US" sz="2000" b="1" i="1" dirty="0">
                <a:solidFill>
                  <a:srgbClr val="0070C0"/>
                </a:solidFill>
              </a:rPr>
              <a:t>10 </a:t>
            </a:r>
            <a:r>
              <a:rPr lang="en-US" dirty="0">
                <a:solidFill>
                  <a:schemeClr val="tx1"/>
                </a:solidFill>
              </a:rPr>
              <a:t>always carrying about in the body the dying of Jesus, so that the life of Jesus also may be manifested in our body.” </a:t>
            </a: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 </a:t>
            </a:r>
          </a:p>
        </p:txBody>
      </p:sp>
    </p:spTree>
    <p:extLst>
      <p:ext uri="{BB962C8B-B14F-4D97-AF65-F5344CB8AC3E}">
        <p14:creationId xmlns:p14="http://schemas.microsoft.com/office/powerpoint/2010/main" val="6672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57200"/>
          </a:xfrm>
        </p:spPr>
        <p:txBody>
          <a:bodyPr>
            <a:normAutofit fontScale="90000"/>
          </a:bodyPr>
          <a:lstStyle/>
          <a:p>
            <a:r>
              <a:rPr lang="en-US" b="1" i="1" dirty="0">
                <a:solidFill>
                  <a:srgbClr val="0070C0"/>
                </a:solidFill>
              </a:rPr>
              <a:t> </a:t>
            </a:r>
          </a:p>
        </p:txBody>
      </p:sp>
      <p:sp>
        <p:nvSpPr>
          <p:cNvPr id="3" name="Subtitle 2"/>
          <p:cNvSpPr>
            <a:spLocks noGrp="1"/>
          </p:cNvSpPr>
          <p:nvPr>
            <p:ph type="subTitle" idx="1"/>
          </p:nvPr>
        </p:nvSpPr>
        <p:spPr>
          <a:xfrm>
            <a:off x="685800" y="457200"/>
            <a:ext cx="7772400" cy="5562601"/>
          </a:xfrm>
        </p:spPr>
        <p:txBody>
          <a:bodyPr>
            <a:normAutofit/>
          </a:bodyPr>
          <a:lstStyle/>
          <a:p>
            <a:r>
              <a:rPr lang="en-US" dirty="0">
                <a:solidFill>
                  <a:schemeClr val="tx1"/>
                </a:solidFill>
              </a:rPr>
              <a:t>    </a:t>
            </a:r>
            <a:r>
              <a:rPr lang="en-US" sz="4400" b="1" i="1" dirty="0">
                <a:solidFill>
                  <a:srgbClr val="0070C0"/>
                </a:solidFill>
              </a:rPr>
              <a:t>2 Corinthians 7:5  </a:t>
            </a:r>
            <a:endParaRPr lang="en-US" sz="4000" b="1" i="1" dirty="0">
              <a:solidFill>
                <a:srgbClr val="0070C0"/>
              </a:solidFill>
            </a:endParaRPr>
          </a:p>
          <a:p>
            <a:pPr algn="l"/>
            <a:r>
              <a:rPr lang="en-US" dirty="0">
                <a:solidFill>
                  <a:schemeClr val="tx1"/>
                </a:solidFill>
              </a:rPr>
              <a:t>“For even when we came into Macedonia our flesh had no rest, but we were afflicted on every side: conflicts without, fears within.” </a:t>
            </a:r>
            <a:r>
              <a:rPr lang="en-US" b="1" i="1" dirty="0">
                <a:solidFill>
                  <a:srgbClr val="0070C0"/>
                </a:solidFill>
              </a:rPr>
              <a:t>     </a:t>
            </a:r>
          </a:p>
          <a:p>
            <a:pPr algn="l"/>
            <a:r>
              <a:rPr lang="en-US" b="1" i="1" dirty="0">
                <a:solidFill>
                  <a:srgbClr val="0070C0"/>
                </a:solidFill>
              </a:rPr>
              <a:t>                   </a:t>
            </a:r>
            <a:r>
              <a:rPr lang="en-US" sz="4000" b="1" i="1" dirty="0">
                <a:solidFill>
                  <a:srgbClr val="0070C0"/>
                </a:solidFill>
              </a:rPr>
              <a:t>  2 Corinthians 11:28 </a:t>
            </a:r>
          </a:p>
          <a:p>
            <a:pPr algn="l"/>
            <a:r>
              <a:rPr lang="en-US" dirty="0">
                <a:solidFill>
                  <a:schemeClr val="tx1"/>
                </a:solidFill>
              </a:rPr>
              <a:t>“Apart from </a:t>
            </a:r>
            <a:r>
              <a:rPr lang="en-US" i="1" dirty="0">
                <a:solidFill>
                  <a:schemeClr val="tx1"/>
                </a:solidFill>
              </a:rPr>
              <a:t>such</a:t>
            </a:r>
            <a:r>
              <a:rPr lang="en-US" dirty="0">
                <a:solidFill>
                  <a:schemeClr val="tx1"/>
                </a:solidFill>
              </a:rPr>
              <a:t> external things, there is the daily pressure on me </a:t>
            </a:r>
            <a:r>
              <a:rPr lang="en-US" i="1" dirty="0">
                <a:solidFill>
                  <a:schemeClr val="tx1"/>
                </a:solidFill>
              </a:rPr>
              <a:t>of</a:t>
            </a:r>
            <a:r>
              <a:rPr lang="en-US" dirty="0">
                <a:solidFill>
                  <a:schemeClr val="tx1"/>
                </a:solidFill>
              </a:rPr>
              <a:t> concern for all the churches.” </a:t>
            </a: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7082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38200"/>
          </a:xfrm>
        </p:spPr>
        <p:txBody>
          <a:bodyPr>
            <a:normAutofit/>
          </a:bodyPr>
          <a:lstStyle/>
          <a:p>
            <a:r>
              <a:rPr lang="en-US" b="1" i="1" dirty="0">
                <a:solidFill>
                  <a:schemeClr val="accent1"/>
                </a:solidFill>
              </a:rPr>
              <a:t>  </a:t>
            </a:r>
            <a:r>
              <a:rPr lang="en-US" b="1" i="1" dirty="0" err="1">
                <a:solidFill>
                  <a:schemeClr val="accent1"/>
                </a:solidFill>
              </a:rPr>
              <a:t>Epaphroditus</a:t>
            </a:r>
            <a:endParaRPr lang="en-US" b="1" i="1" dirty="0">
              <a:solidFill>
                <a:srgbClr val="0070C0"/>
              </a:solidFill>
            </a:endParaRPr>
          </a:p>
        </p:txBody>
      </p:sp>
      <p:sp>
        <p:nvSpPr>
          <p:cNvPr id="3" name="Subtitle 2"/>
          <p:cNvSpPr>
            <a:spLocks noGrp="1"/>
          </p:cNvSpPr>
          <p:nvPr>
            <p:ph type="subTitle" idx="1"/>
          </p:nvPr>
        </p:nvSpPr>
        <p:spPr>
          <a:xfrm>
            <a:off x="990600" y="1066800"/>
            <a:ext cx="7467600" cy="4953001"/>
          </a:xfrm>
        </p:spPr>
        <p:txBody>
          <a:bodyPr>
            <a:normAutofit/>
          </a:bodyPr>
          <a:lstStyle/>
          <a:p>
            <a:endParaRPr lang="en-US" dirty="0">
              <a:solidFill>
                <a:schemeClr val="tx1"/>
              </a:solidFill>
            </a:endParaRPr>
          </a:p>
          <a:p>
            <a:r>
              <a:rPr lang="en-US" sz="4400" b="1" i="1" dirty="0">
                <a:solidFill>
                  <a:schemeClr val="accent1"/>
                </a:solidFill>
              </a:rPr>
              <a:t>Philippians 2:25-26</a:t>
            </a:r>
          </a:p>
          <a:p>
            <a:pPr algn="l"/>
            <a:r>
              <a:rPr lang="en-US" dirty="0">
                <a:solidFill>
                  <a:schemeClr val="tx1"/>
                </a:solidFill>
              </a:rPr>
              <a:t>“But I thought it necessary to send to you </a:t>
            </a:r>
            <a:r>
              <a:rPr lang="en-US" dirty="0" err="1">
                <a:solidFill>
                  <a:schemeClr val="tx1"/>
                </a:solidFill>
              </a:rPr>
              <a:t>Epaphroditus</a:t>
            </a:r>
            <a:r>
              <a:rPr lang="en-US" dirty="0">
                <a:solidFill>
                  <a:schemeClr val="tx1"/>
                </a:solidFill>
              </a:rPr>
              <a:t> …     </a:t>
            </a:r>
            <a:r>
              <a:rPr lang="en-US" sz="2000" b="1" i="1" dirty="0">
                <a:solidFill>
                  <a:srgbClr val="0070C0"/>
                </a:solidFill>
              </a:rPr>
              <a:t>26</a:t>
            </a:r>
            <a:r>
              <a:rPr lang="en-US" dirty="0">
                <a:solidFill>
                  <a:schemeClr val="tx1"/>
                </a:solidFill>
              </a:rPr>
              <a:t>  because he was longing for you all and was distressed because you had heard that he was sick.” </a:t>
            </a: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28379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Moses (Num. 11:10-16).</a:t>
            </a:r>
          </a:p>
        </p:txBody>
      </p:sp>
      <p:pic>
        <p:nvPicPr>
          <p:cNvPr id="4" name="Picture 3" descr="th-3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573" y="2580073"/>
            <a:ext cx="4406927" cy="2923261"/>
          </a:xfrm>
          <a:prstGeom prst="rect">
            <a:avLst/>
          </a:prstGeom>
        </p:spPr>
      </p:pic>
    </p:spTree>
    <p:extLst>
      <p:ext uri="{BB962C8B-B14F-4D97-AF65-F5344CB8AC3E}">
        <p14:creationId xmlns:p14="http://schemas.microsoft.com/office/powerpoint/2010/main" val="378863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143000"/>
          </a:xfrm>
        </p:spPr>
        <p:txBody>
          <a:bodyPr/>
          <a:lstStyle/>
          <a:p>
            <a:r>
              <a:rPr lang="en-US" b="1" i="1" dirty="0">
                <a:solidFill>
                  <a:srgbClr val="0070C0"/>
                </a:solidFill>
              </a:rPr>
              <a:t>Anxiety &amp; Distress</a:t>
            </a:r>
          </a:p>
        </p:txBody>
      </p:sp>
      <p:sp>
        <p:nvSpPr>
          <p:cNvPr id="3" name="Subtitle 2"/>
          <p:cNvSpPr>
            <a:spLocks noGrp="1"/>
          </p:cNvSpPr>
          <p:nvPr>
            <p:ph type="subTitle" idx="1"/>
          </p:nvPr>
        </p:nvSpPr>
        <p:spPr>
          <a:xfrm>
            <a:off x="685800" y="1219201"/>
            <a:ext cx="7772400" cy="4800600"/>
          </a:xfrm>
        </p:spPr>
        <p:txBody>
          <a:bodyPr>
            <a:normAutofit/>
          </a:bodyPr>
          <a:lstStyle/>
          <a:p>
            <a:pPr algn="l"/>
            <a:endParaRPr lang="en-US" dirty="0">
              <a:solidFill>
                <a:schemeClr val="tx1"/>
              </a:solidFill>
            </a:endParaRPr>
          </a:p>
          <a:p>
            <a:r>
              <a:rPr lang="en-US" dirty="0">
                <a:solidFill>
                  <a:schemeClr val="tx1"/>
                </a:solidFill>
              </a:rPr>
              <a:t>“But I have a baptism to undergo, and how distressed I am until it is accomplished!” </a:t>
            </a:r>
            <a:r>
              <a:rPr lang="en-US" i="1" dirty="0">
                <a:solidFill>
                  <a:srgbClr val="0070C0"/>
                </a:solidFill>
              </a:rPr>
              <a:t>Luke 12:50 </a:t>
            </a:r>
            <a:r>
              <a:rPr lang="en-US" sz="1800" i="1" dirty="0">
                <a:solidFill>
                  <a:srgbClr val="0070C0"/>
                </a:solidFill>
              </a:rPr>
              <a:t>NASB</a:t>
            </a:r>
            <a:endParaRPr lang="en-US" i="1" dirty="0">
              <a:solidFill>
                <a:srgbClr val="0070C0"/>
              </a:solidFill>
            </a:endParaRPr>
          </a:p>
          <a:p>
            <a:endParaRPr lang="en-US" dirty="0">
              <a:solidFill>
                <a:schemeClr val="tx1"/>
              </a:solidFill>
            </a:endParaRPr>
          </a:p>
          <a:p>
            <a:r>
              <a:rPr lang="en-US" dirty="0">
                <a:solidFill>
                  <a:schemeClr val="tx1"/>
                </a:solidFill>
              </a:rPr>
              <a:t>“You have been distressed by various trials” </a:t>
            </a:r>
            <a:r>
              <a:rPr lang="en-US" i="1" dirty="0">
                <a:solidFill>
                  <a:srgbClr val="0070C0"/>
                </a:solidFill>
              </a:rPr>
              <a:t>1 Peter 1:6 </a:t>
            </a:r>
            <a:r>
              <a:rPr lang="en-US" sz="1800" i="1" dirty="0">
                <a:solidFill>
                  <a:srgbClr val="0070C0"/>
                </a:solidFill>
              </a:rPr>
              <a:t>NASB</a:t>
            </a:r>
            <a:endParaRPr lang="en-US" i="1" dirty="0">
              <a:solidFill>
                <a:srgbClr val="0070C0"/>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761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i="1" dirty="0">
                <a:solidFill>
                  <a:srgbClr val="0070C0"/>
                </a:solidFill>
              </a:rPr>
              <a:t>Passages To Consider</a:t>
            </a:r>
          </a:p>
        </p:txBody>
      </p:sp>
      <p:sp>
        <p:nvSpPr>
          <p:cNvPr id="3" name="Subtitle 2"/>
          <p:cNvSpPr>
            <a:spLocks noGrp="1"/>
          </p:cNvSpPr>
          <p:nvPr>
            <p:ph type="subTitle" idx="1"/>
          </p:nvPr>
        </p:nvSpPr>
        <p:spPr>
          <a:xfrm>
            <a:off x="685800" y="1470025"/>
            <a:ext cx="7772400" cy="4549775"/>
          </a:xfrm>
        </p:spPr>
        <p:txBody>
          <a:bodyPr>
            <a:normAutofit lnSpcReduction="10000"/>
          </a:bodyPr>
          <a:lstStyle/>
          <a:p>
            <a:pPr algn="l"/>
            <a:r>
              <a:rPr lang="en-US" sz="3600" b="1" i="1" dirty="0">
                <a:solidFill>
                  <a:schemeClr val="tx1"/>
                </a:solidFill>
              </a:rPr>
              <a:t>Causes of worry:</a:t>
            </a:r>
          </a:p>
          <a:p>
            <a:pPr algn="l"/>
            <a:endParaRPr lang="en-US" dirty="0">
              <a:solidFill>
                <a:schemeClr val="tx1"/>
              </a:solidFill>
            </a:endParaRPr>
          </a:p>
          <a:p>
            <a:pPr algn="l"/>
            <a:r>
              <a:rPr lang="en-US" b="1" dirty="0">
                <a:solidFill>
                  <a:srgbClr val="0070C0"/>
                </a:solidFill>
              </a:rPr>
              <a:t>Daily difficulties</a:t>
            </a:r>
            <a:r>
              <a:rPr lang="en-US" dirty="0">
                <a:solidFill>
                  <a:schemeClr val="tx1"/>
                </a:solidFill>
              </a:rPr>
              <a:t> – Numbers 21: 4-5</a:t>
            </a:r>
          </a:p>
          <a:p>
            <a:pPr algn="l"/>
            <a:endParaRPr lang="en-US" dirty="0">
              <a:solidFill>
                <a:schemeClr val="tx1"/>
              </a:solidFill>
            </a:endParaRPr>
          </a:p>
          <a:p>
            <a:pPr algn="l"/>
            <a:r>
              <a:rPr lang="en-US" b="1" dirty="0">
                <a:solidFill>
                  <a:srgbClr val="0070C0"/>
                </a:solidFill>
              </a:rPr>
              <a:t>Family Concerns</a:t>
            </a:r>
            <a:r>
              <a:rPr lang="en-US" dirty="0">
                <a:solidFill>
                  <a:schemeClr val="tx1"/>
                </a:solidFill>
              </a:rPr>
              <a:t> – 1 Kings 9:5, 10:2</a:t>
            </a:r>
          </a:p>
          <a:p>
            <a:pPr algn="l"/>
            <a:endParaRPr lang="en-US" dirty="0">
              <a:solidFill>
                <a:schemeClr val="tx1"/>
              </a:solidFill>
            </a:endParaRPr>
          </a:p>
          <a:p>
            <a:pPr algn="l"/>
            <a:r>
              <a:rPr lang="en-US" b="1" dirty="0">
                <a:solidFill>
                  <a:srgbClr val="0070C0"/>
                </a:solidFill>
              </a:rPr>
              <a:t>Ungodly living </a:t>
            </a:r>
            <a:r>
              <a:rPr lang="en-US" dirty="0">
                <a:solidFill>
                  <a:schemeClr val="tx1"/>
                </a:solidFill>
              </a:rPr>
              <a:t>– Psalm 32: 3-4, Hebrews 5: 12-14</a:t>
            </a:r>
          </a:p>
        </p:txBody>
      </p:sp>
    </p:spTree>
    <p:extLst>
      <p:ext uri="{BB962C8B-B14F-4D97-AF65-F5344CB8AC3E}">
        <p14:creationId xmlns:p14="http://schemas.microsoft.com/office/powerpoint/2010/main" val="201315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5" y="381000"/>
            <a:ext cx="7772400" cy="838200"/>
          </a:xfrm>
        </p:spPr>
        <p:txBody>
          <a:bodyPr>
            <a:normAutofit/>
          </a:bodyPr>
          <a:lstStyle/>
          <a:p>
            <a:r>
              <a:rPr lang="en-US" b="1" i="1" dirty="0">
                <a:solidFill>
                  <a:srgbClr val="0070C0"/>
                </a:solidFill>
              </a:rPr>
              <a:t>    Daily Difficulties</a:t>
            </a:r>
          </a:p>
        </p:txBody>
      </p:sp>
      <p:sp>
        <p:nvSpPr>
          <p:cNvPr id="3" name="Subtitle 2"/>
          <p:cNvSpPr>
            <a:spLocks noGrp="1"/>
          </p:cNvSpPr>
          <p:nvPr>
            <p:ph type="subTitle" idx="1"/>
          </p:nvPr>
        </p:nvSpPr>
        <p:spPr>
          <a:xfrm>
            <a:off x="1219200" y="1470025"/>
            <a:ext cx="7239000" cy="4549775"/>
          </a:xfrm>
        </p:spPr>
        <p:txBody>
          <a:bodyPr>
            <a:normAutofit/>
          </a:bodyPr>
          <a:lstStyle/>
          <a:p>
            <a:r>
              <a:rPr lang="en-US" sz="4400" b="1" i="1" dirty="0">
                <a:solidFill>
                  <a:srgbClr val="0070C0"/>
                </a:solidFill>
              </a:rPr>
              <a:t>Numbers 21:4-5 </a:t>
            </a:r>
          </a:p>
          <a:p>
            <a:pPr algn="l"/>
            <a:r>
              <a:rPr lang="en-US" dirty="0">
                <a:solidFill>
                  <a:schemeClr val="tx1"/>
                </a:solidFill>
              </a:rPr>
              <a:t>“and the people became impatient because of the journey.    </a:t>
            </a:r>
            <a:r>
              <a:rPr lang="en-US" b="1" i="1" dirty="0">
                <a:solidFill>
                  <a:srgbClr val="0070C0"/>
                </a:solidFill>
              </a:rPr>
              <a:t>5</a:t>
            </a:r>
            <a:r>
              <a:rPr lang="en-US" dirty="0">
                <a:solidFill>
                  <a:schemeClr val="tx1"/>
                </a:solidFill>
              </a:rPr>
              <a:t> The people spoke against God and Moses, “Why have you brought us up out of Egypt to die in the wilderness? For there is no food and no water, and we loathe this miserable food.”</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4396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90600"/>
          </a:xfrm>
        </p:spPr>
        <p:txBody>
          <a:bodyPr/>
          <a:lstStyle/>
          <a:p>
            <a:r>
              <a:rPr lang="en-US" b="1" i="1" dirty="0">
                <a:solidFill>
                  <a:srgbClr val="0070C0"/>
                </a:solidFill>
              </a:rPr>
              <a:t>Family Concerns</a:t>
            </a:r>
          </a:p>
        </p:txBody>
      </p:sp>
      <p:sp>
        <p:nvSpPr>
          <p:cNvPr id="3" name="Subtitle 2"/>
          <p:cNvSpPr>
            <a:spLocks noGrp="1"/>
          </p:cNvSpPr>
          <p:nvPr>
            <p:ph type="subTitle" idx="1"/>
          </p:nvPr>
        </p:nvSpPr>
        <p:spPr>
          <a:xfrm>
            <a:off x="685800" y="1470025"/>
            <a:ext cx="7772400" cy="4549775"/>
          </a:xfrm>
        </p:spPr>
        <p:txBody>
          <a:bodyPr>
            <a:normAutofit fontScale="85000" lnSpcReduction="20000"/>
          </a:bodyPr>
          <a:lstStyle/>
          <a:p>
            <a:r>
              <a:rPr lang="en-US" sz="4000" b="1" i="1" dirty="0">
                <a:solidFill>
                  <a:srgbClr val="0070C0"/>
                </a:solidFill>
              </a:rPr>
              <a:t>Legitimate / Understandable Anxiety</a:t>
            </a:r>
          </a:p>
          <a:p>
            <a:pPr algn="l"/>
            <a:endParaRPr lang="en-US" dirty="0">
              <a:solidFill>
                <a:schemeClr val="tx1"/>
              </a:solidFill>
            </a:endParaRPr>
          </a:p>
          <a:p>
            <a:pPr algn="l"/>
            <a:r>
              <a:rPr lang="en-US" dirty="0">
                <a:solidFill>
                  <a:schemeClr val="tx1"/>
                </a:solidFill>
              </a:rPr>
              <a:t>Saul said to his servant who was with him, “Come, and let us return, or else my father will cease to be concerned about the donkeys and will become anxious for us.” </a:t>
            </a:r>
            <a:r>
              <a:rPr lang="en-US" b="1" i="1" dirty="0">
                <a:solidFill>
                  <a:srgbClr val="0070C0"/>
                </a:solidFill>
              </a:rPr>
              <a:t>1 Samuel 9:5, </a:t>
            </a:r>
            <a:r>
              <a:rPr lang="en-US" sz="1700" b="1" i="1" dirty="0">
                <a:solidFill>
                  <a:srgbClr val="0070C0"/>
                </a:solidFill>
              </a:rPr>
              <a:t>NASB</a:t>
            </a:r>
            <a:endParaRPr lang="en-US" b="1" i="1" dirty="0">
              <a:solidFill>
                <a:srgbClr val="0070C0"/>
              </a:solidFill>
            </a:endParaRPr>
          </a:p>
          <a:p>
            <a:pPr algn="l"/>
            <a:endParaRPr lang="en-US" dirty="0">
              <a:solidFill>
                <a:schemeClr val="tx1"/>
              </a:solidFill>
            </a:endParaRPr>
          </a:p>
          <a:p>
            <a:pPr algn="l"/>
            <a:r>
              <a:rPr lang="en-US" dirty="0">
                <a:solidFill>
                  <a:schemeClr val="tx1"/>
                </a:solidFill>
              </a:rPr>
              <a:t>“…your father has ceased to be concerned about the donkeys and is anxious for you, saying, “What shall I do about my son?” ’ 						    </a:t>
            </a:r>
            <a:r>
              <a:rPr lang="en-US" b="1" i="1" dirty="0">
                <a:solidFill>
                  <a:srgbClr val="0070C0"/>
                </a:solidFill>
              </a:rPr>
              <a:t>1 Samuel 10:2 </a:t>
            </a:r>
            <a:r>
              <a:rPr lang="en-US" sz="1700" b="1" i="1" dirty="0">
                <a:solidFill>
                  <a:srgbClr val="0070C0"/>
                </a:solidFill>
              </a:rPr>
              <a:t>NASB</a:t>
            </a:r>
            <a:endParaRPr lang="en-US" b="1" i="1" dirty="0">
              <a:solidFill>
                <a:srgbClr val="0070C0"/>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7583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90600"/>
          </a:xfrm>
        </p:spPr>
        <p:txBody>
          <a:bodyPr/>
          <a:lstStyle/>
          <a:p>
            <a:r>
              <a:rPr lang="en-US" b="1" i="1" dirty="0">
                <a:solidFill>
                  <a:srgbClr val="0070C0"/>
                </a:solidFill>
              </a:rPr>
              <a:t> Ungodly Living</a:t>
            </a:r>
          </a:p>
        </p:txBody>
      </p:sp>
      <p:sp>
        <p:nvSpPr>
          <p:cNvPr id="3" name="Subtitle 2"/>
          <p:cNvSpPr>
            <a:spLocks noGrp="1"/>
          </p:cNvSpPr>
          <p:nvPr>
            <p:ph type="subTitle" idx="1"/>
          </p:nvPr>
        </p:nvSpPr>
        <p:spPr>
          <a:xfrm>
            <a:off x="685800" y="1376082"/>
            <a:ext cx="7391400" cy="4549775"/>
          </a:xfrm>
        </p:spPr>
        <p:txBody>
          <a:bodyPr>
            <a:normAutofit/>
          </a:bodyPr>
          <a:lstStyle/>
          <a:p>
            <a:r>
              <a:rPr lang="en-US" sz="3600" b="1" i="1" dirty="0">
                <a:solidFill>
                  <a:srgbClr val="0070C0"/>
                </a:solidFill>
              </a:rPr>
              <a:t>Psalm 32:3-4 </a:t>
            </a:r>
          </a:p>
          <a:p>
            <a:pPr algn="l"/>
            <a:r>
              <a:rPr lang="en-US" dirty="0">
                <a:solidFill>
                  <a:schemeClr val="tx1"/>
                </a:solidFill>
              </a:rPr>
              <a:t>When I kept silent </a:t>
            </a:r>
            <a:r>
              <a:rPr lang="en-US" i="1" dirty="0">
                <a:solidFill>
                  <a:schemeClr val="tx1"/>
                </a:solidFill>
              </a:rPr>
              <a:t>about my sin,</a:t>
            </a:r>
            <a:r>
              <a:rPr lang="en-US" dirty="0">
                <a:solidFill>
                  <a:schemeClr val="tx1"/>
                </a:solidFill>
              </a:rPr>
              <a:t> my body wasted away Through my groaning all day long. </a:t>
            </a:r>
            <a:r>
              <a:rPr lang="en-US" sz="2400" b="1" i="1" dirty="0">
                <a:solidFill>
                  <a:srgbClr val="0070C0"/>
                </a:solidFill>
              </a:rPr>
              <a:t>4</a:t>
            </a:r>
            <a:r>
              <a:rPr lang="en-US" dirty="0">
                <a:solidFill>
                  <a:schemeClr val="tx1"/>
                </a:solidFill>
              </a:rPr>
              <a:t> For day and night Your hand was heavy upon me; My vitality was drained away </a:t>
            </a:r>
            <a:r>
              <a:rPr lang="en-US" i="1" dirty="0">
                <a:solidFill>
                  <a:schemeClr val="tx1"/>
                </a:solidFill>
              </a:rPr>
              <a:t>as</a:t>
            </a:r>
            <a:r>
              <a:rPr lang="en-US" dirty="0">
                <a:solidFill>
                  <a:schemeClr val="tx1"/>
                </a:solidFill>
              </a:rPr>
              <a:t> with the fever heat of summer.</a:t>
            </a:r>
          </a:p>
          <a:p>
            <a:pPr algn="l"/>
            <a:endParaRPr lang="en-US" dirty="0">
              <a:solidFill>
                <a:schemeClr val="tx1"/>
              </a:solidFill>
            </a:endParaRPr>
          </a:p>
          <a:p>
            <a:pPr algn="l"/>
            <a:r>
              <a:rPr lang="en-US" b="1" dirty="0">
                <a:solidFill>
                  <a:schemeClr val="tx1"/>
                </a:solidFill>
              </a:rPr>
              <a:t>See</a:t>
            </a:r>
            <a:r>
              <a:rPr lang="en-US" dirty="0">
                <a:solidFill>
                  <a:schemeClr val="tx1"/>
                </a:solidFill>
              </a:rPr>
              <a:t> </a:t>
            </a:r>
            <a:r>
              <a:rPr lang="en-US" b="1" i="1" dirty="0">
                <a:solidFill>
                  <a:srgbClr val="0070C0"/>
                </a:solidFill>
              </a:rPr>
              <a:t>Romans 4:6-8 </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54159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62000"/>
          </a:xfrm>
        </p:spPr>
        <p:txBody>
          <a:bodyPr>
            <a:normAutofit/>
          </a:bodyPr>
          <a:lstStyle/>
          <a:p>
            <a:r>
              <a:rPr lang="en-US" b="1" i="1" dirty="0">
                <a:solidFill>
                  <a:srgbClr val="0070C0"/>
                </a:solidFill>
              </a:rPr>
              <a:t>Proverbs 12:25</a:t>
            </a:r>
          </a:p>
        </p:txBody>
      </p:sp>
      <p:sp>
        <p:nvSpPr>
          <p:cNvPr id="3" name="Subtitle 2"/>
          <p:cNvSpPr>
            <a:spLocks noGrp="1"/>
          </p:cNvSpPr>
          <p:nvPr>
            <p:ph type="subTitle" idx="1"/>
          </p:nvPr>
        </p:nvSpPr>
        <p:spPr>
          <a:xfrm>
            <a:off x="685800" y="1295401"/>
            <a:ext cx="7772400" cy="4571999"/>
          </a:xfrm>
        </p:spPr>
        <p:txBody>
          <a:bodyPr>
            <a:normAutofit fontScale="62500" lnSpcReduction="20000"/>
          </a:bodyPr>
          <a:lstStyle/>
          <a:p>
            <a:pPr algn="l"/>
            <a:r>
              <a:rPr lang="en-US" sz="3700" dirty="0">
                <a:solidFill>
                  <a:schemeClr val="tx1"/>
                </a:solidFill>
              </a:rPr>
              <a:t>Anxiety in a man’s heart weighs it down, But a good word makes it glad. </a:t>
            </a:r>
            <a:r>
              <a:rPr lang="en-US" sz="3700" b="1" i="1" dirty="0">
                <a:solidFill>
                  <a:srgbClr val="0070C0"/>
                </a:solidFill>
              </a:rPr>
              <a:t>NASB</a:t>
            </a:r>
          </a:p>
          <a:p>
            <a:pPr algn="l"/>
            <a:r>
              <a:rPr lang="en-US" sz="3700" dirty="0">
                <a:solidFill>
                  <a:schemeClr val="tx1"/>
                </a:solidFill>
              </a:rPr>
              <a:t>Anxiety in a man’s heart weighs him down, but a good word makes him glad.							              </a:t>
            </a:r>
            <a:r>
              <a:rPr lang="en-US" sz="3700" b="1" i="1" dirty="0">
                <a:solidFill>
                  <a:srgbClr val="0070C0"/>
                </a:solidFill>
              </a:rPr>
              <a:t>ESV</a:t>
            </a:r>
          </a:p>
          <a:p>
            <a:pPr algn="l"/>
            <a:r>
              <a:rPr lang="en-US" sz="3700" dirty="0">
                <a:solidFill>
                  <a:schemeClr val="tx1"/>
                </a:solidFill>
              </a:rPr>
              <a:t>Anxiety in a man’s heart weighs it down, but a good word cheers it up. </a:t>
            </a:r>
            <a:r>
              <a:rPr lang="en-US" sz="3700" b="1" i="1" dirty="0">
                <a:solidFill>
                  <a:srgbClr val="0070C0"/>
                </a:solidFill>
              </a:rPr>
              <a:t>HCSB</a:t>
            </a:r>
          </a:p>
          <a:p>
            <a:pPr algn="l"/>
            <a:r>
              <a:rPr lang="en-US" sz="3700" dirty="0">
                <a:solidFill>
                  <a:schemeClr val="tx1"/>
                </a:solidFill>
              </a:rPr>
              <a:t>Anxiety weighs down the human heart, but a good word cheers it up. </a:t>
            </a:r>
            <a:r>
              <a:rPr lang="en-US" sz="3700" b="1" i="1" dirty="0">
                <a:solidFill>
                  <a:srgbClr val="0070C0"/>
                </a:solidFill>
              </a:rPr>
              <a:t>NRSV</a:t>
            </a:r>
          </a:p>
          <a:p>
            <a:pPr algn="l"/>
            <a:r>
              <a:rPr lang="en-US" sz="3700" dirty="0">
                <a:solidFill>
                  <a:schemeClr val="tx1"/>
                </a:solidFill>
              </a:rPr>
              <a:t>Anxiety weighs down the heart, but a kind word cheers it up.  </a:t>
            </a:r>
            <a:r>
              <a:rPr lang="en-US" sz="3700" b="1" i="1" dirty="0">
                <a:solidFill>
                  <a:srgbClr val="0070C0"/>
                </a:solidFill>
              </a:rPr>
              <a:t>NIV</a:t>
            </a:r>
          </a:p>
          <a:p>
            <a:pPr algn="l"/>
            <a:r>
              <a:rPr lang="en-US" sz="3700" dirty="0">
                <a:solidFill>
                  <a:schemeClr val="tx1"/>
                </a:solidFill>
              </a:rPr>
              <a:t> </a:t>
            </a:r>
            <a:r>
              <a:rPr lang="en-US" sz="3700" b="1" i="1" dirty="0">
                <a:solidFill>
                  <a:srgbClr val="0070C0"/>
                </a:solidFill>
              </a:rPr>
              <a:t>de a </a:t>
            </a:r>
            <a:r>
              <a:rPr lang="en-US" sz="3700" b="1" i="1" dirty="0" err="1">
                <a:solidFill>
                  <a:srgbClr val="0070C0"/>
                </a:solidFill>
              </a:rPr>
              <a:t>gah</a:t>
            </a:r>
            <a:r>
              <a:rPr lang="en-US" sz="3700" b="1" i="1" dirty="0">
                <a:solidFill>
                  <a:srgbClr val="0070C0"/>
                </a:solidFill>
              </a:rPr>
              <a:t> </a:t>
            </a:r>
            <a:r>
              <a:rPr lang="en-US" sz="3700" dirty="0">
                <a:solidFill>
                  <a:schemeClr val="tx1"/>
                </a:solidFill>
              </a:rPr>
              <a:t>– “restlessness, worry; an attitude or emotion of distress”</a:t>
            </a:r>
          </a:p>
          <a:p>
            <a:r>
              <a:rPr lang="en-US" sz="3700" dirty="0">
                <a:solidFill>
                  <a:schemeClr val="tx1"/>
                </a:solidFill>
              </a:rPr>
              <a:t>DBL - </a:t>
            </a:r>
            <a:r>
              <a:rPr lang="en-US" sz="3700" b="1" i="1" dirty="0">
                <a:solidFill>
                  <a:srgbClr val="0070C0"/>
                </a:solidFill>
              </a:rPr>
              <a:t>Dictionary of Biblical Languages with Semantic Domains</a:t>
            </a:r>
          </a:p>
          <a:p>
            <a:pPr algn="l"/>
            <a:endParaRPr lang="en-US" sz="3700"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4407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14400"/>
          </a:xfrm>
        </p:spPr>
        <p:txBody>
          <a:bodyPr/>
          <a:lstStyle/>
          <a:p>
            <a:r>
              <a:rPr lang="en-US" b="1" i="1" dirty="0">
                <a:solidFill>
                  <a:schemeClr val="accent1"/>
                </a:solidFill>
              </a:rPr>
              <a:t>Psalm 38:18</a:t>
            </a:r>
            <a:endParaRPr lang="en-US" b="1" i="1" dirty="0">
              <a:solidFill>
                <a:srgbClr val="0070C0"/>
              </a:solidFill>
            </a:endParaRPr>
          </a:p>
        </p:txBody>
      </p:sp>
      <p:sp>
        <p:nvSpPr>
          <p:cNvPr id="3" name="Subtitle 2"/>
          <p:cNvSpPr>
            <a:spLocks noGrp="1"/>
          </p:cNvSpPr>
          <p:nvPr>
            <p:ph type="subTitle" idx="1"/>
          </p:nvPr>
        </p:nvSpPr>
        <p:spPr>
          <a:xfrm>
            <a:off x="685800" y="1143001"/>
            <a:ext cx="8229600" cy="4876800"/>
          </a:xfrm>
        </p:spPr>
        <p:txBody>
          <a:bodyPr>
            <a:normAutofit fontScale="92500" lnSpcReduction="10000"/>
          </a:bodyPr>
          <a:lstStyle/>
          <a:p>
            <a:pPr algn="l"/>
            <a:endParaRPr lang="en-US" dirty="0">
              <a:solidFill>
                <a:schemeClr val="tx1"/>
              </a:solidFill>
            </a:endParaRPr>
          </a:p>
          <a:p>
            <a:pPr algn="l"/>
            <a:r>
              <a:rPr lang="en-US" dirty="0">
                <a:solidFill>
                  <a:schemeClr val="tx1"/>
                </a:solidFill>
              </a:rPr>
              <a:t>For I confess my iniquity; I am full of anxiety because of my sin. </a:t>
            </a:r>
            <a:r>
              <a:rPr lang="en-US" sz="1900" b="1" i="1" dirty="0">
                <a:solidFill>
                  <a:schemeClr val="accent1"/>
                </a:solidFill>
              </a:rPr>
              <a:t>NASB</a:t>
            </a:r>
            <a:endParaRPr lang="en-US" b="1" i="1" dirty="0">
              <a:solidFill>
                <a:schemeClr val="accent1"/>
              </a:solidFill>
            </a:endParaRPr>
          </a:p>
          <a:p>
            <a:pPr algn="l"/>
            <a:r>
              <a:rPr lang="en-US" dirty="0">
                <a:solidFill>
                  <a:schemeClr val="tx1"/>
                </a:solidFill>
              </a:rPr>
              <a:t>So I confess my guilt; I am anxious because of my sin. </a:t>
            </a:r>
            <a:r>
              <a:rPr lang="en-US" sz="1900" b="1" i="1" dirty="0">
                <a:solidFill>
                  <a:schemeClr val="accent1"/>
                </a:solidFill>
              </a:rPr>
              <a:t>HCSB</a:t>
            </a:r>
            <a:endParaRPr lang="en-US" b="1" i="1" dirty="0">
              <a:solidFill>
                <a:schemeClr val="accent1"/>
              </a:solidFill>
            </a:endParaRPr>
          </a:p>
          <a:p>
            <a:pPr algn="l"/>
            <a:r>
              <a:rPr lang="en-US" dirty="0">
                <a:solidFill>
                  <a:schemeClr val="tx1"/>
                </a:solidFill>
              </a:rPr>
              <a:t>I confess my iniquity; I am troubled by my sin. </a:t>
            </a:r>
            <a:r>
              <a:rPr lang="en-US" sz="1900" b="1" i="1" dirty="0">
                <a:solidFill>
                  <a:schemeClr val="accent1"/>
                </a:solidFill>
              </a:rPr>
              <a:t>NIV</a:t>
            </a:r>
            <a:endParaRPr lang="en-US" b="1" i="1" dirty="0">
              <a:solidFill>
                <a:schemeClr val="accent1"/>
              </a:solidFill>
            </a:endParaRPr>
          </a:p>
          <a:p>
            <a:pPr algn="l"/>
            <a:r>
              <a:rPr lang="en-US" dirty="0">
                <a:solidFill>
                  <a:schemeClr val="tx1"/>
                </a:solidFill>
              </a:rPr>
              <a:t>I confess my iniquity; I am sorry for my sin. </a:t>
            </a:r>
            <a:r>
              <a:rPr lang="en-US" sz="1900" b="1" i="1" dirty="0">
                <a:solidFill>
                  <a:schemeClr val="accent1"/>
                </a:solidFill>
              </a:rPr>
              <a:t>ESV</a:t>
            </a:r>
            <a:endParaRPr lang="en-US" b="1" i="1" dirty="0">
              <a:solidFill>
                <a:schemeClr val="accent1"/>
              </a:solidFill>
            </a:endParaRPr>
          </a:p>
          <a:p>
            <a:pPr algn="l"/>
            <a:r>
              <a:rPr lang="en-US" dirty="0">
                <a:solidFill>
                  <a:schemeClr val="tx1"/>
                </a:solidFill>
              </a:rPr>
              <a:t> </a:t>
            </a:r>
            <a:r>
              <a:rPr lang="en-US" sz="2600" b="1" i="1" dirty="0">
                <a:solidFill>
                  <a:schemeClr val="accent1"/>
                </a:solidFill>
              </a:rPr>
              <a:t>da ag </a:t>
            </a:r>
            <a:r>
              <a:rPr lang="en-US" dirty="0">
                <a:solidFill>
                  <a:schemeClr val="tx1"/>
                </a:solidFill>
              </a:rPr>
              <a:t>– “have worry, be troubled”</a:t>
            </a:r>
          </a:p>
          <a:p>
            <a:r>
              <a:rPr lang="en-US" sz="2200" b="1" dirty="0">
                <a:solidFill>
                  <a:srgbClr val="0070C0"/>
                </a:solidFill>
              </a:rPr>
              <a:t>DBL </a:t>
            </a:r>
            <a:r>
              <a:rPr lang="en-US" sz="2200" dirty="0">
                <a:solidFill>
                  <a:srgbClr val="0070C0"/>
                </a:solidFill>
              </a:rPr>
              <a:t>- </a:t>
            </a:r>
            <a:r>
              <a:rPr lang="en-US" sz="2200" b="1" i="1" dirty="0">
                <a:solidFill>
                  <a:srgbClr val="0070C0"/>
                </a:solidFill>
              </a:rPr>
              <a:t>Dictionary of Biblical Languages with Semantic Domains</a:t>
            </a:r>
            <a:endParaRPr lang="en-US" sz="2600" b="1" i="1" dirty="0">
              <a:solidFill>
                <a:srgbClr val="0070C0"/>
              </a:solidFill>
            </a:endParaRPr>
          </a:p>
          <a:p>
            <a:r>
              <a:rPr lang="en-US" sz="2200" b="1" i="1" dirty="0">
                <a:solidFill>
                  <a:srgbClr val="0070C0"/>
                </a:solidFill>
              </a:rPr>
              <a:t>ISBE-R</a:t>
            </a:r>
            <a:r>
              <a:rPr lang="en-US" sz="2600" dirty="0">
                <a:solidFill>
                  <a:srgbClr val="0070C0"/>
                </a:solidFill>
              </a:rPr>
              <a:t> </a:t>
            </a:r>
            <a:r>
              <a:rPr lang="en-US" sz="2600" dirty="0">
                <a:solidFill>
                  <a:schemeClr val="tx1"/>
                </a:solidFill>
              </a:rPr>
              <a:t>– </a:t>
            </a:r>
            <a:r>
              <a:rPr lang="en-US" sz="3000" dirty="0">
                <a:solidFill>
                  <a:schemeClr val="tx1"/>
                </a:solidFill>
              </a:rPr>
              <a:t>“worry, care grief, troubled, greatly alarmed”</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45010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pPr eaLnBrk="1" hangingPunct="1"/>
            <a:r>
              <a:rPr lang="en-US" altLang="en-US" b="1"/>
              <a:t>Symptoms of anxiety</a:t>
            </a:r>
          </a:p>
        </p:txBody>
      </p:sp>
      <p:sp>
        <p:nvSpPr>
          <p:cNvPr id="3" name="Content Placeholder 2"/>
          <p:cNvSpPr>
            <a:spLocks noGrp="1"/>
          </p:cNvSpPr>
          <p:nvPr>
            <p:ph idx="1"/>
          </p:nvPr>
        </p:nvSpPr>
        <p:spPr>
          <a:xfrm>
            <a:off x="533400" y="1143000"/>
            <a:ext cx="8153400" cy="4983163"/>
          </a:xfrm>
        </p:spPr>
        <p:txBody>
          <a:bodyPr>
            <a:normAutofit lnSpcReduction="10000"/>
          </a:bodyPr>
          <a:lstStyle/>
          <a:p>
            <a:pPr marL="0" indent="0" eaLnBrk="1" hangingPunct="1">
              <a:buFont typeface="Arial" charset="0"/>
              <a:buNone/>
              <a:defRPr/>
            </a:pPr>
            <a:r>
              <a:rPr lang="en-US" b="1" i="1" dirty="0">
                <a:solidFill>
                  <a:schemeClr val="tx1"/>
                </a:solidFill>
              </a:rPr>
              <a:t>Emotional symptoms of anxiety</a:t>
            </a:r>
            <a:endParaRPr lang="en-US" dirty="0">
              <a:solidFill>
                <a:schemeClr val="tx1"/>
              </a:solidFill>
            </a:endParaRPr>
          </a:p>
          <a:p>
            <a:pPr eaLnBrk="1" hangingPunct="1">
              <a:buFont typeface="Arial" charset="0"/>
              <a:buChar char="•"/>
              <a:defRPr/>
            </a:pPr>
            <a:r>
              <a:rPr lang="en-US" dirty="0">
                <a:solidFill>
                  <a:schemeClr val="tx1"/>
                </a:solidFill>
              </a:rPr>
              <a:t>Feelings of apprehension or dread </a:t>
            </a:r>
          </a:p>
          <a:p>
            <a:pPr eaLnBrk="1" hangingPunct="1">
              <a:buFont typeface="Arial" charset="0"/>
              <a:buChar char="•"/>
              <a:defRPr/>
            </a:pPr>
            <a:r>
              <a:rPr lang="en-US" dirty="0">
                <a:solidFill>
                  <a:schemeClr val="tx1"/>
                </a:solidFill>
              </a:rPr>
              <a:t>Trouble concentrating </a:t>
            </a:r>
          </a:p>
          <a:p>
            <a:pPr eaLnBrk="1" hangingPunct="1">
              <a:buFont typeface="Arial" charset="0"/>
              <a:buChar char="•"/>
              <a:defRPr/>
            </a:pPr>
            <a:r>
              <a:rPr lang="en-US" dirty="0">
                <a:solidFill>
                  <a:schemeClr val="tx1"/>
                </a:solidFill>
              </a:rPr>
              <a:t>Feeling tense and jumpy </a:t>
            </a:r>
          </a:p>
          <a:p>
            <a:pPr eaLnBrk="1" hangingPunct="1">
              <a:buFont typeface="Arial" charset="0"/>
              <a:buChar char="•"/>
              <a:defRPr/>
            </a:pPr>
            <a:r>
              <a:rPr lang="en-US" dirty="0">
                <a:solidFill>
                  <a:schemeClr val="tx1"/>
                </a:solidFill>
              </a:rPr>
              <a:t>Anticipating the worst </a:t>
            </a:r>
          </a:p>
          <a:p>
            <a:pPr eaLnBrk="1" hangingPunct="1">
              <a:buFont typeface="Arial" charset="0"/>
              <a:buChar char="•"/>
              <a:defRPr/>
            </a:pPr>
            <a:r>
              <a:rPr lang="en-US" dirty="0">
                <a:solidFill>
                  <a:schemeClr val="tx1"/>
                </a:solidFill>
              </a:rPr>
              <a:t>Irritability </a:t>
            </a:r>
          </a:p>
          <a:p>
            <a:pPr eaLnBrk="1" hangingPunct="1">
              <a:buFont typeface="Arial" charset="0"/>
              <a:buChar char="•"/>
              <a:defRPr/>
            </a:pPr>
            <a:r>
              <a:rPr lang="en-US" dirty="0">
                <a:solidFill>
                  <a:schemeClr val="tx1"/>
                </a:solidFill>
              </a:rPr>
              <a:t>Restlessness </a:t>
            </a:r>
          </a:p>
          <a:p>
            <a:pPr eaLnBrk="1" hangingPunct="1">
              <a:buFont typeface="Arial" charset="0"/>
              <a:buChar char="•"/>
              <a:defRPr/>
            </a:pPr>
            <a:r>
              <a:rPr lang="en-US" dirty="0">
                <a:solidFill>
                  <a:schemeClr val="tx1"/>
                </a:solidFill>
              </a:rPr>
              <a:t>Watching for signs of danger </a:t>
            </a:r>
          </a:p>
          <a:p>
            <a:pPr eaLnBrk="1" hangingPunct="1">
              <a:buFont typeface="Arial" charset="0"/>
              <a:buChar char="•"/>
              <a:defRPr/>
            </a:pPr>
            <a:r>
              <a:rPr lang="en-US" dirty="0">
                <a:solidFill>
                  <a:schemeClr val="tx1"/>
                </a:solidFill>
              </a:rPr>
              <a:t>Feeling like your mind’s gone blank </a:t>
            </a:r>
          </a:p>
          <a:p>
            <a:pPr eaLnBrk="1" hangingPunct="1">
              <a:buFont typeface="Arial" charset="0"/>
              <a:buChar char="•"/>
              <a:defRPr/>
            </a:pPr>
            <a:endParaRPr lang="en-US" dirty="0"/>
          </a:p>
        </p:txBody>
      </p:sp>
    </p:spTree>
    <p:extLst>
      <p:ext uri="{BB962C8B-B14F-4D97-AF65-F5344CB8AC3E}">
        <p14:creationId xmlns:p14="http://schemas.microsoft.com/office/powerpoint/2010/main" val="3197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76200"/>
            <a:ext cx="8229600" cy="1143000"/>
          </a:xfrm>
        </p:spPr>
        <p:txBody>
          <a:bodyPr/>
          <a:lstStyle/>
          <a:p>
            <a:pPr eaLnBrk="1" hangingPunct="1"/>
            <a:r>
              <a:rPr lang="en-US" altLang="en-US" sz="4000" b="1"/>
              <a:t>Physical symptoms of anxiety</a:t>
            </a:r>
          </a:p>
        </p:txBody>
      </p:sp>
      <p:sp>
        <p:nvSpPr>
          <p:cNvPr id="34819" name="Content Placeholder 2"/>
          <p:cNvSpPr>
            <a:spLocks noGrp="1"/>
          </p:cNvSpPr>
          <p:nvPr>
            <p:ph idx="1"/>
          </p:nvPr>
        </p:nvSpPr>
        <p:spPr>
          <a:xfrm>
            <a:off x="457200" y="990600"/>
            <a:ext cx="8229600" cy="5135563"/>
          </a:xfrm>
        </p:spPr>
        <p:txBody>
          <a:bodyPr>
            <a:normAutofit fontScale="92500" lnSpcReduction="10000"/>
          </a:bodyPr>
          <a:lstStyle/>
          <a:p>
            <a:pPr eaLnBrk="1" hangingPunct="1"/>
            <a:r>
              <a:rPr lang="en-US" altLang="en-US" dirty="0">
                <a:solidFill>
                  <a:schemeClr val="tx1"/>
                </a:solidFill>
              </a:rPr>
              <a:t>Pounding heart </a:t>
            </a:r>
          </a:p>
          <a:p>
            <a:pPr eaLnBrk="1" hangingPunct="1"/>
            <a:r>
              <a:rPr lang="en-US" altLang="en-US" dirty="0">
                <a:solidFill>
                  <a:schemeClr val="tx1"/>
                </a:solidFill>
              </a:rPr>
              <a:t>Sweating </a:t>
            </a:r>
          </a:p>
          <a:p>
            <a:pPr eaLnBrk="1" hangingPunct="1"/>
            <a:r>
              <a:rPr lang="en-US" altLang="en-US" dirty="0">
                <a:solidFill>
                  <a:schemeClr val="tx1"/>
                </a:solidFill>
              </a:rPr>
              <a:t>Stomach upset or dizziness </a:t>
            </a:r>
          </a:p>
          <a:p>
            <a:pPr eaLnBrk="1" hangingPunct="1"/>
            <a:r>
              <a:rPr lang="en-US" altLang="en-US" dirty="0">
                <a:solidFill>
                  <a:schemeClr val="tx1"/>
                </a:solidFill>
              </a:rPr>
              <a:t>Frequent urination or diarrhea </a:t>
            </a:r>
          </a:p>
          <a:p>
            <a:pPr eaLnBrk="1" hangingPunct="1"/>
            <a:r>
              <a:rPr lang="en-US" altLang="en-US" dirty="0">
                <a:solidFill>
                  <a:schemeClr val="tx1"/>
                </a:solidFill>
              </a:rPr>
              <a:t>Shortness of breath </a:t>
            </a:r>
          </a:p>
          <a:p>
            <a:pPr eaLnBrk="1" hangingPunct="1"/>
            <a:r>
              <a:rPr lang="en-US" altLang="en-US" dirty="0">
                <a:solidFill>
                  <a:schemeClr val="tx1"/>
                </a:solidFill>
              </a:rPr>
              <a:t>Tremors and twitches </a:t>
            </a:r>
          </a:p>
          <a:p>
            <a:pPr eaLnBrk="1" hangingPunct="1"/>
            <a:r>
              <a:rPr lang="en-US" altLang="en-US" dirty="0">
                <a:solidFill>
                  <a:schemeClr val="tx1"/>
                </a:solidFill>
              </a:rPr>
              <a:t>Muscle tension </a:t>
            </a:r>
          </a:p>
          <a:p>
            <a:pPr eaLnBrk="1" hangingPunct="1"/>
            <a:r>
              <a:rPr lang="en-US" altLang="en-US" dirty="0">
                <a:solidFill>
                  <a:schemeClr val="tx1"/>
                </a:solidFill>
              </a:rPr>
              <a:t>Headaches </a:t>
            </a:r>
          </a:p>
          <a:p>
            <a:pPr eaLnBrk="1" hangingPunct="1"/>
            <a:r>
              <a:rPr lang="en-US" altLang="en-US" dirty="0">
                <a:solidFill>
                  <a:schemeClr val="tx1"/>
                </a:solidFill>
              </a:rPr>
              <a:t>Fatigue </a:t>
            </a:r>
          </a:p>
          <a:p>
            <a:pPr eaLnBrk="1" hangingPunct="1"/>
            <a:r>
              <a:rPr lang="en-US" altLang="en-US" dirty="0">
                <a:solidFill>
                  <a:schemeClr val="tx1"/>
                </a:solidFill>
              </a:rPr>
              <a:t>Insomnia </a:t>
            </a:r>
          </a:p>
          <a:p>
            <a:pPr eaLnBrk="1" hangingPunct="1"/>
            <a:endParaRPr lang="en-US" altLang="en-US" dirty="0"/>
          </a:p>
        </p:txBody>
      </p:sp>
    </p:spTree>
    <p:extLst>
      <p:ext uri="{BB962C8B-B14F-4D97-AF65-F5344CB8AC3E}">
        <p14:creationId xmlns:p14="http://schemas.microsoft.com/office/powerpoint/2010/main" val="91563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0480"/>
            <a:ext cx="8229600" cy="1143000"/>
          </a:xfrm>
        </p:spPr>
        <p:txBody>
          <a:bodyPr/>
          <a:lstStyle/>
          <a:p>
            <a:pPr eaLnBrk="1" hangingPunct="1"/>
            <a:r>
              <a:rPr lang="en-US" altLang="en-US" b="1" dirty="0"/>
              <a:t>What is an Anxiety attack?</a:t>
            </a:r>
          </a:p>
        </p:txBody>
      </p:sp>
      <p:sp>
        <p:nvSpPr>
          <p:cNvPr id="35843" name="Content Placeholder 2"/>
          <p:cNvSpPr>
            <a:spLocks noGrp="1"/>
          </p:cNvSpPr>
          <p:nvPr>
            <p:ph idx="1"/>
          </p:nvPr>
        </p:nvSpPr>
        <p:spPr>
          <a:xfrm>
            <a:off x="381000" y="1066800"/>
            <a:ext cx="8305800" cy="5059363"/>
          </a:xfrm>
        </p:spPr>
        <p:txBody>
          <a:bodyPr>
            <a:noAutofit/>
          </a:bodyPr>
          <a:lstStyle/>
          <a:p>
            <a:pPr eaLnBrk="1" hangingPunct="1"/>
            <a:r>
              <a:rPr lang="en-US" altLang="en-US" sz="2800" dirty="0">
                <a:solidFill>
                  <a:schemeClr val="tx1"/>
                </a:solidFill>
              </a:rPr>
              <a:t>Surge of overwhelming panic </a:t>
            </a:r>
          </a:p>
          <a:p>
            <a:pPr eaLnBrk="1" hangingPunct="1"/>
            <a:r>
              <a:rPr lang="en-US" altLang="en-US" sz="2800" dirty="0">
                <a:solidFill>
                  <a:schemeClr val="tx1"/>
                </a:solidFill>
              </a:rPr>
              <a:t>Feeling of losing control or going crazy </a:t>
            </a:r>
          </a:p>
          <a:p>
            <a:pPr eaLnBrk="1" hangingPunct="1"/>
            <a:r>
              <a:rPr lang="en-US" altLang="en-US" sz="2800" dirty="0">
                <a:solidFill>
                  <a:schemeClr val="tx1"/>
                </a:solidFill>
              </a:rPr>
              <a:t>Heart palpitations or chest pain </a:t>
            </a:r>
          </a:p>
          <a:p>
            <a:pPr eaLnBrk="1" hangingPunct="1"/>
            <a:r>
              <a:rPr lang="en-US" altLang="en-US" sz="2800" dirty="0">
                <a:solidFill>
                  <a:schemeClr val="tx1"/>
                </a:solidFill>
              </a:rPr>
              <a:t>Feeling like you’re going to pass out </a:t>
            </a:r>
          </a:p>
          <a:p>
            <a:pPr eaLnBrk="1" hangingPunct="1"/>
            <a:r>
              <a:rPr lang="en-US" altLang="en-US" sz="2800" dirty="0">
                <a:solidFill>
                  <a:schemeClr val="tx1"/>
                </a:solidFill>
              </a:rPr>
              <a:t>Trouble breathing or choking sensation </a:t>
            </a:r>
          </a:p>
          <a:p>
            <a:pPr eaLnBrk="1" hangingPunct="1"/>
            <a:r>
              <a:rPr lang="en-US" altLang="en-US" sz="2800" dirty="0">
                <a:solidFill>
                  <a:schemeClr val="tx1"/>
                </a:solidFill>
              </a:rPr>
              <a:t>Hyperventilation </a:t>
            </a:r>
          </a:p>
          <a:p>
            <a:pPr eaLnBrk="1" hangingPunct="1"/>
            <a:r>
              <a:rPr lang="en-US" altLang="en-US" sz="2800" dirty="0">
                <a:solidFill>
                  <a:schemeClr val="tx1"/>
                </a:solidFill>
              </a:rPr>
              <a:t>Hot flashes or chills </a:t>
            </a:r>
          </a:p>
          <a:p>
            <a:pPr eaLnBrk="1" hangingPunct="1"/>
            <a:r>
              <a:rPr lang="en-US" altLang="en-US" sz="2800" dirty="0">
                <a:solidFill>
                  <a:schemeClr val="tx1"/>
                </a:solidFill>
              </a:rPr>
              <a:t>Trembling or shaking </a:t>
            </a:r>
          </a:p>
          <a:p>
            <a:pPr eaLnBrk="1" hangingPunct="1"/>
            <a:r>
              <a:rPr lang="en-US" altLang="en-US" sz="2800" dirty="0">
                <a:solidFill>
                  <a:schemeClr val="tx1"/>
                </a:solidFill>
              </a:rPr>
              <a:t>Nausea or stomach cramps </a:t>
            </a:r>
          </a:p>
          <a:p>
            <a:pPr eaLnBrk="1" hangingPunct="1"/>
            <a:r>
              <a:rPr lang="en-US" altLang="en-US" sz="2800" dirty="0">
                <a:solidFill>
                  <a:schemeClr val="tx1"/>
                </a:solidFill>
              </a:rPr>
              <a:t>Feeling detached or unreal </a:t>
            </a:r>
          </a:p>
        </p:txBody>
      </p:sp>
    </p:spTree>
    <p:extLst>
      <p:ext uri="{BB962C8B-B14F-4D97-AF65-F5344CB8AC3E}">
        <p14:creationId xmlns:p14="http://schemas.microsoft.com/office/powerpoint/2010/main" val="4104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Jonah (4:1-11).</a:t>
            </a:r>
          </a:p>
        </p:txBody>
      </p:sp>
      <p:pic>
        <p:nvPicPr>
          <p:cNvPr id="4" name="Picture 3" descr="th-3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047" y="2448794"/>
            <a:ext cx="4336286" cy="3353395"/>
          </a:xfrm>
          <a:prstGeom prst="rect">
            <a:avLst/>
          </a:prstGeom>
        </p:spPr>
      </p:pic>
    </p:spTree>
    <p:extLst>
      <p:ext uri="{BB962C8B-B14F-4D97-AF65-F5344CB8AC3E}">
        <p14:creationId xmlns:p14="http://schemas.microsoft.com/office/powerpoint/2010/main" val="3429872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altLang="en-US" b="1" dirty="0"/>
              <a:t>What causes an anxiety attack?</a:t>
            </a:r>
          </a:p>
        </p:txBody>
      </p:sp>
      <p:sp>
        <p:nvSpPr>
          <p:cNvPr id="36867" name="Content Placeholder 2"/>
          <p:cNvSpPr>
            <a:spLocks noGrp="1"/>
          </p:cNvSpPr>
          <p:nvPr>
            <p:ph idx="1"/>
          </p:nvPr>
        </p:nvSpPr>
        <p:spPr>
          <a:xfrm>
            <a:off x="457200" y="1066800"/>
            <a:ext cx="8382000" cy="4648200"/>
          </a:xfrm>
        </p:spPr>
        <p:txBody>
          <a:bodyPr>
            <a:noAutofit/>
          </a:bodyPr>
          <a:lstStyle/>
          <a:p>
            <a:pPr eaLnBrk="1" hangingPunct="1"/>
            <a:r>
              <a:rPr lang="en-US" altLang="en-US" dirty="0">
                <a:solidFill>
                  <a:schemeClr val="tx1"/>
                </a:solidFill>
              </a:rPr>
              <a:t>Playing the ‘what if’ game – negative self talk which sets us up for failure</a:t>
            </a:r>
          </a:p>
          <a:p>
            <a:pPr eaLnBrk="1" hangingPunct="1"/>
            <a:r>
              <a:rPr lang="en-US" altLang="en-US" dirty="0">
                <a:solidFill>
                  <a:schemeClr val="tx1"/>
                </a:solidFill>
              </a:rPr>
              <a:t>Poor self esteem – thinking not worthy</a:t>
            </a:r>
          </a:p>
          <a:p>
            <a:pPr eaLnBrk="1" hangingPunct="1"/>
            <a:r>
              <a:rPr lang="en-US" altLang="en-US" dirty="0">
                <a:solidFill>
                  <a:schemeClr val="tx1"/>
                </a:solidFill>
              </a:rPr>
              <a:t>Too much pressure to be perfect</a:t>
            </a:r>
          </a:p>
          <a:p>
            <a:pPr eaLnBrk="1" hangingPunct="1"/>
            <a:r>
              <a:rPr lang="en-US" altLang="en-US" dirty="0">
                <a:solidFill>
                  <a:schemeClr val="tx1"/>
                </a:solidFill>
              </a:rPr>
              <a:t>Focusing too much on self vs. others</a:t>
            </a:r>
          </a:p>
          <a:p>
            <a:pPr eaLnBrk="1" hangingPunct="1"/>
            <a:r>
              <a:rPr lang="en-US" altLang="en-US" dirty="0">
                <a:solidFill>
                  <a:schemeClr val="tx1"/>
                </a:solidFill>
              </a:rPr>
              <a:t>Eating poorly – too much caffeine</a:t>
            </a:r>
          </a:p>
          <a:p>
            <a:pPr eaLnBrk="1" hangingPunct="1"/>
            <a:r>
              <a:rPr lang="en-US" altLang="en-US" dirty="0">
                <a:solidFill>
                  <a:schemeClr val="tx1"/>
                </a:solidFill>
              </a:rPr>
              <a:t>Not exercising</a:t>
            </a:r>
          </a:p>
          <a:p>
            <a:pPr eaLnBrk="1" hangingPunct="1"/>
            <a:r>
              <a:rPr lang="en-US" altLang="en-US" dirty="0">
                <a:solidFill>
                  <a:schemeClr val="tx1"/>
                </a:solidFill>
              </a:rPr>
              <a:t>Full exposure to phobias</a:t>
            </a:r>
          </a:p>
          <a:p>
            <a:pPr eaLnBrk="1" hangingPunct="1"/>
            <a:r>
              <a:rPr lang="en-US" altLang="en-US" dirty="0">
                <a:solidFill>
                  <a:schemeClr val="tx1"/>
                </a:solidFill>
              </a:rPr>
              <a:t>Holding in feelings</a:t>
            </a:r>
          </a:p>
        </p:txBody>
      </p:sp>
    </p:spTree>
    <p:extLst>
      <p:ext uri="{BB962C8B-B14F-4D97-AF65-F5344CB8AC3E}">
        <p14:creationId xmlns:p14="http://schemas.microsoft.com/office/powerpoint/2010/main" val="1760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28600"/>
            <a:ext cx="8229600" cy="1143000"/>
          </a:xfrm>
        </p:spPr>
        <p:txBody>
          <a:bodyPr/>
          <a:lstStyle/>
          <a:p>
            <a:pPr eaLnBrk="1" hangingPunct="1"/>
            <a:r>
              <a:rPr lang="en-US" altLang="en-US" b="1" dirty="0"/>
              <a:t>Questions to ask yourself?</a:t>
            </a:r>
          </a:p>
        </p:txBody>
      </p:sp>
      <p:sp>
        <p:nvSpPr>
          <p:cNvPr id="37891" name="Content Placeholder 2"/>
          <p:cNvSpPr>
            <a:spLocks noGrp="1"/>
          </p:cNvSpPr>
          <p:nvPr>
            <p:ph idx="1"/>
          </p:nvPr>
        </p:nvSpPr>
        <p:spPr>
          <a:xfrm>
            <a:off x="457200" y="1143000"/>
            <a:ext cx="8229600" cy="4983163"/>
          </a:xfrm>
        </p:spPr>
        <p:txBody>
          <a:bodyPr/>
          <a:lstStyle/>
          <a:p>
            <a:pPr eaLnBrk="1" hangingPunct="1"/>
            <a:r>
              <a:rPr lang="en-US" altLang="en-US" dirty="0">
                <a:solidFill>
                  <a:schemeClr val="tx1"/>
                </a:solidFill>
              </a:rPr>
              <a:t>Do you make time each day for yourself?</a:t>
            </a:r>
          </a:p>
          <a:p>
            <a:pPr eaLnBrk="1" hangingPunct="1"/>
            <a:r>
              <a:rPr lang="en-US" altLang="en-US" dirty="0">
                <a:solidFill>
                  <a:schemeClr val="tx1"/>
                </a:solidFill>
              </a:rPr>
              <a:t>Are you getting the emotional support that you need?</a:t>
            </a:r>
          </a:p>
          <a:p>
            <a:pPr eaLnBrk="1" hangingPunct="1"/>
            <a:r>
              <a:rPr lang="en-US" altLang="en-US" dirty="0">
                <a:solidFill>
                  <a:schemeClr val="tx1"/>
                </a:solidFill>
              </a:rPr>
              <a:t>Are you taking care of your body?</a:t>
            </a:r>
          </a:p>
          <a:p>
            <a:pPr eaLnBrk="1" hangingPunct="1"/>
            <a:r>
              <a:rPr lang="en-US" altLang="en-US" dirty="0">
                <a:solidFill>
                  <a:schemeClr val="tx1"/>
                </a:solidFill>
              </a:rPr>
              <a:t>Are you overloaded with responsibility?</a:t>
            </a:r>
          </a:p>
          <a:p>
            <a:pPr eaLnBrk="1" hangingPunct="1"/>
            <a:r>
              <a:rPr lang="en-US" altLang="en-US" dirty="0">
                <a:solidFill>
                  <a:schemeClr val="tx1"/>
                </a:solidFill>
              </a:rPr>
              <a:t>Do you ask for help when you need it?</a:t>
            </a:r>
          </a:p>
          <a:p>
            <a:pPr eaLnBrk="1" hangingPunct="1"/>
            <a:r>
              <a:rPr lang="en-US" altLang="en-US" dirty="0">
                <a:solidFill>
                  <a:schemeClr val="tx1"/>
                </a:solidFill>
              </a:rPr>
              <a:t>Do you know how to bring your life into balance?</a:t>
            </a:r>
          </a:p>
        </p:txBody>
      </p:sp>
    </p:spTree>
    <p:extLst>
      <p:ext uri="{BB962C8B-B14F-4D97-AF65-F5344CB8AC3E}">
        <p14:creationId xmlns:p14="http://schemas.microsoft.com/office/powerpoint/2010/main" val="290489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755650" y="457200"/>
            <a:ext cx="7772400" cy="5029200"/>
          </a:xfrm>
        </p:spPr>
        <p:txBody>
          <a:bodyPr/>
          <a:lstStyle/>
          <a:p>
            <a:pPr algn="ctr" eaLnBrk="1" hangingPunct="1">
              <a:buFontTx/>
              <a:buNone/>
            </a:pPr>
            <a:r>
              <a:rPr lang="en-US" altLang="en-US" sz="3600" b="1" dirty="0">
                <a:solidFill>
                  <a:schemeClr val="tx1"/>
                </a:solidFill>
              </a:rPr>
              <a:t>  Professional treatment is </a:t>
            </a:r>
            <a:r>
              <a:rPr lang="en-US" altLang="en-US" sz="3600" b="1" dirty="0" smtClean="0">
                <a:solidFill>
                  <a:schemeClr val="tx1"/>
                </a:solidFill>
              </a:rPr>
              <a:t>often recommended </a:t>
            </a:r>
            <a:r>
              <a:rPr lang="en-US" altLang="en-US" sz="3600" b="1" dirty="0">
                <a:solidFill>
                  <a:schemeClr val="tx1"/>
                </a:solidFill>
              </a:rPr>
              <a:t>for depression and anxiety</a:t>
            </a:r>
            <a:r>
              <a:rPr lang="en-US" altLang="en-US" b="1" dirty="0">
                <a:solidFill>
                  <a:schemeClr val="tx1"/>
                </a:solidFill>
              </a:rPr>
              <a:t>.</a:t>
            </a:r>
          </a:p>
        </p:txBody>
      </p:sp>
      <p:pic>
        <p:nvPicPr>
          <p:cNvPr id="38915" name="Picture 4" descr="j02166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2200"/>
            <a:ext cx="37338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986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1143000"/>
          </a:xfrm>
        </p:spPr>
        <p:txBody>
          <a:bodyPr/>
          <a:lstStyle/>
          <a:p>
            <a:pPr eaLnBrk="1" hangingPunct="1"/>
            <a:r>
              <a:rPr lang="en-US" altLang="en-US" b="1" dirty="0">
                <a:solidFill>
                  <a:schemeClr val="tx1"/>
                </a:solidFill>
              </a:rPr>
              <a:t>What NOT to say…</a:t>
            </a:r>
          </a:p>
        </p:txBody>
      </p:sp>
      <p:sp>
        <p:nvSpPr>
          <p:cNvPr id="50179" name="Rectangle 3"/>
          <p:cNvSpPr>
            <a:spLocks noGrp="1" noChangeArrowheads="1"/>
          </p:cNvSpPr>
          <p:nvPr>
            <p:ph idx="1"/>
          </p:nvPr>
        </p:nvSpPr>
        <p:spPr>
          <a:xfrm>
            <a:off x="533400" y="1371600"/>
            <a:ext cx="8229600" cy="4267200"/>
          </a:xfrm>
        </p:spPr>
        <p:txBody>
          <a:bodyPr>
            <a:normAutofit/>
          </a:bodyPr>
          <a:lstStyle/>
          <a:p>
            <a:pPr eaLnBrk="1" hangingPunct="1"/>
            <a:r>
              <a:rPr lang="en-US" altLang="en-US" sz="4000" dirty="0">
                <a:solidFill>
                  <a:schemeClr val="tx1"/>
                </a:solidFill>
              </a:rPr>
              <a:t>“This will make you stronger”</a:t>
            </a:r>
          </a:p>
          <a:p>
            <a:pPr eaLnBrk="1" hangingPunct="1"/>
            <a:r>
              <a:rPr lang="en-US" altLang="en-US" sz="4000" dirty="0">
                <a:solidFill>
                  <a:schemeClr val="tx1"/>
                </a:solidFill>
              </a:rPr>
              <a:t>“Time heals all wounds”</a:t>
            </a:r>
          </a:p>
          <a:p>
            <a:pPr eaLnBrk="1" hangingPunct="1"/>
            <a:r>
              <a:rPr lang="en-US" altLang="en-US" sz="4000" dirty="0">
                <a:solidFill>
                  <a:schemeClr val="tx1"/>
                </a:solidFill>
              </a:rPr>
              <a:t>“ I know how you feel”</a:t>
            </a:r>
          </a:p>
          <a:p>
            <a:pPr eaLnBrk="1" hangingPunct="1"/>
            <a:r>
              <a:rPr lang="en-US" altLang="en-US" sz="4000" dirty="0">
                <a:solidFill>
                  <a:schemeClr val="tx1"/>
                </a:solidFill>
              </a:rPr>
              <a:t>“It could be worse”</a:t>
            </a:r>
          </a:p>
          <a:p>
            <a:pPr eaLnBrk="1" hangingPunct="1"/>
            <a:r>
              <a:rPr lang="en-US" altLang="en-US" sz="4000" dirty="0">
                <a:solidFill>
                  <a:schemeClr val="tx1"/>
                </a:solidFill>
              </a:rPr>
              <a:t>“It will work itself out”</a:t>
            </a:r>
          </a:p>
        </p:txBody>
      </p:sp>
    </p:spTree>
    <p:extLst>
      <p:ext uri="{BB962C8B-B14F-4D97-AF65-F5344CB8AC3E}">
        <p14:creationId xmlns:p14="http://schemas.microsoft.com/office/powerpoint/2010/main" val="2229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3400" y="228600"/>
            <a:ext cx="8229600" cy="1143000"/>
          </a:xfrm>
        </p:spPr>
        <p:txBody>
          <a:bodyPr/>
          <a:lstStyle/>
          <a:p>
            <a:pPr eaLnBrk="1" hangingPunct="1"/>
            <a:r>
              <a:rPr lang="en-US" altLang="en-US" b="1"/>
              <a:t>How to help</a:t>
            </a:r>
          </a:p>
        </p:txBody>
      </p:sp>
      <p:sp>
        <p:nvSpPr>
          <p:cNvPr id="52227" name="Content Placeholder 2"/>
          <p:cNvSpPr>
            <a:spLocks noGrp="1"/>
          </p:cNvSpPr>
          <p:nvPr>
            <p:ph idx="1"/>
          </p:nvPr>
        </p:nvSpPr>
        <p:spPr>
          <a:xfrm>
            <a:off x="381000" y="1356360"/>
            <a:ext cx="8229600" cy="4525963"/>
          </a:xfrm>
        </p:spPr>
        <p:txBody>
          <a:bodyPr>
            <a:normAutofit/>
          </a:bodyPr>
          <a:lstStyle/>
          <a:p>
            <a:pPr eaLnBrk="1" hangingPunct="1"/>
            <a:r>
              <a:rPr lang="en-US" altLang="en-US" dirty="0">
                <a:solidFill>
                  <a:schemeClr val="tx1"/>
                </a:solidFill>
              </a:rPr>
              <a:t>LISTEN</a:t>
            </a:r>
          </a:p>
          <a:p>
            <a:pPr eaLnBrk="1" hangingPunct="1"/>
            <a:r>
              <a:rPr lang="en-US" altLang="en-US" dirty="0">
                <a:solidFill>
                  <a:schemeClr val="tx1"/>
                </a:solidFill>
              </a:rPr>
              <a:t>Show empathy and concern</a:t>
            </a:r>
          </a:p>
          <a:p>
            <a:pPr eaLnBrk="1" hangingPunct="1"/>
            <a:r>
              <a:rPr lang="en-US" altLang="en-US" dirty="0">
                <a:solidFill>
                  <a:schemeClr val="tx1"/>
                </a:solidFill>
              </a:rPr>
              <a:t>Offer to call or talk to a parent, counselor, or other trusted adult </a:t>
            </a:r>
            <a:r>
              <a:rPr lang="en-US" altLang="en-US" i="1" dirty="0">
                <a:solidFill>
                  <a:schemeClr val="tx1"/>
                </a:solidFill>
              </a:rPr>
              <a:t>with them</a:t>
            </a:r>
            <a:endParaRPr lang="en-US" altLang="en-US" dirty="0">
              <a:solidFill>
                <a:schemeClr val="tx1"/>
              </a:solidFill>
            </a:endParaRPr>
          </a:p>
          <a:p>
            <a:pPr eaLnBrk="1" hangingPunct="1"/>
            <a:r>
              <a:rPr lang="en-US" altLang="en-US" dirty="0">
                <a:solidFill>
                  <a:schemeClr val="tx1"/>
                </a:solidFill>
              </a:rPr>
              <a:t>Encourage them to get ongoing help for their depression</a:t>
            </a:r>
          </a:p>
          <a:p>
            <a:pPr eaLnBrk="1" hangingPunct="1"/>
            <a:r>
              <a:rPr lang="en-US" altLang="en-US" dirty="0">
                <a:solidFill>
                  <a:schemeClr val="tx1"/>
                </a:solidFill>
              </a:rPr>
              <a:t>If they are immediately at-risk, call a suicide hotline or 911</a:t>
            </a:r>
          </a:p>
        </p:txBody>
      </p:sp>
    </p:spTree>
    <p:extLst>
      <p:ext uri="{BB962C8B-B14F-4D97-AF65-F5344CB8AC3E}">
        <p14:creationId xmlns:p14="http://schemas.microsoft.com/office/powerpoint/2010/main" val="35269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762000"/>
          </a:xfrm>
        </p:spPr>
        <p:txBody>
          <a:bodyPr>
            <a:normAutofit fontScale="90000"/>
          </a:bodyPr>
          <a:lstStyle/>
          <a:p>
            <a:r>
              <a:rPr lang="en-US" b="1" i="1" dirty="0">
                <a:solidFill>
                  <a:srgbClr val="0070C0"/>
                </a:solidFill>
              </a:rPr>
              <a:t>Some Suggested Solutions</a:t>
            </a:r>
            <a:br>
              <a:rPr lang="en-US" b="1" i="1" dirty="0">
                <a:solidFill>
                  <a:srgbClr val="0070C0"/>
                </a:solidFill>
              </a:rPr>
            </a:br>
            <a:endParaRPr lang="en-US" b="1" i="1" dirty="0">
              <a:solidFill>
                <a:srgbClr val="0070C0"/>
              </a:solidFill>
            </a:endParaRPr>
          </a:p>
        </p:txBody>
      </p:sp>
      <p:sp>
        <p:nvSpPr>
          <p:cNvPr id="3" name="Subtitle 2"/>
          <p:cNvSpPr>
            <a:spLocks noGrp="1"/>
          </p:cNvSpPr>
          <p:nvPr>
            <p:ph type="subTitle" idx="1"/>
          </p:nvPr>
        </p:nvSpPr>
        <p:spPr>
          <a:xfrm>
            <a:off x="762000" y="1752600"/>
            <a:ext cx="7620000" cy="4267200"/>
          </a:xfrm>
        </p:spPr>
        <p:txBody>
          <a:bodyPr>
            <a:normAutofit lnSpcReduction="10000"/>
          </a:bodyPr>
          <a:lstStyle/>
          <a:p>
            <a:pPr marL="457200" indent="-457200" algn="l">
              <a:buClr>
                <a:srgbClr val="0070C0"/>
              </a:buClr>
              <a:buFont typeface="Wingdings" panose="05000000000000000000" pitchFamily="2" charset="2"/>
              <a:buChar char="ü"/>
            </a:pPr>
            <a:r>
              <a:rPr lang="en-US" sz="4400" b="1" dirty="0">
                <a:solidFill>
                  <a:schemeClr val="tx1"/>
                </a:solidFill>
              </a:rPr>
              <a:t>Pray to God for strength and guidance</a:t>
            </a:r>
          </a:p>
          <a:p>
            <a:pPr marL="457200" indent="-457200" algn="l">
              <a:buClr>
                <a:srgbClr val="0070C0"/>
              </a:buClr>
              <a:buFont typeface="Wingdings" panose="05000000000000000000" pitchFamily="2" charset="2"/>
              <a:buChar char="ü"/>
            </a:pPr>
            <a:r>
              <a:rPr lang="en-US" sz="4400" b="1" dirty="0">
                <a:solidFill>
                  <a:schemeClr val="tx1"/>
                </a:solidFill>
              </a:rPr>
              <a:t>Confess any sin/misbehavior causing the anxiety</a:t>
            </a:r>
          </a:p>
          <a:p>
            <a:pPr marL="457200" indent="-457200" algn="l">
              <a:buClr>
                <a:srgbClr val="0070C0"/>
              </a:buClr>
              <a:buFont typeface="Wingdings" panose="05000000000000000000" pitchFamily="2" charset="2"/>
              <a:buChar char="ü"/>
            </a:pPr>
            <a:r>
              <a:rPr lang="en-US" sz="4400" b="1" dirty="0">
                <a:solidFill>
                  <a:schemeClr val="tx1"/>
                </a:solidFill>
              </a:rPr>
              <a:t>Do something (else) productive</a:t>
            </a:r>
          </a:p>
          <a:p>
            <a:endParaRPr lang="en-US" dirty="0"/>
          </a:p>
          <a:p>
            <a:endParaRPr lang="en-US" dirty="0">
              <a:solidFill>
                <a:srgbClr val="0070C0"/>
              </a:solidFill>
            </a:endParaRPr>
          </a:p>
        </p:txBody>
      </p:sp>
    </p:spTree>
    <p:extLst>
      <p:ext uri="{BB962C8B-B14F-4D97-AF65-F5344CB8AC3E}">
        <p14:creationId xmlns:p14="http://schemas.microsoft.com/office/powerpoint/2010/main" val="39763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57200"/>
          </a:xfrm>
        </p:spPr>
        <p:txBody>
          <a:bodyPr>
            <a:normAutofit fontScale="90000"/>
          </a:bodyPr>
          <a:lstStyle/>
          <a:p>
            <a:r>
              <a:rPr lang="en-US" b="1" i="1" dirty="0">
                <a:solidFill>
                  <a:srgbClr val="0070C0"/>
                </a:solidFill>
              </a:rPr>
              <a:t>Some Suggested Solutions </a:t>
            </a:r>
            <a:br>
              <a:rPr lang="en-US" b="1" i="1" dirty="0">
                <a:solidFill>
                  <a:srgbClr val="0070C0"/>
                </a:solidFill>
              </a:rPr>
            </a:br>
            <a:endParaRPr lang="en-US" b="1" i="1" dirty="0">
              <a:solidFill>
                <a:srgbClr val="0070C0"/>
              </a:solidFill>
            </a:endParaRPr>
          </a:p>
        </p:txBody>
      </p:sp>
      <p:sp>
        <p:nvSpPr>
          <p:cNvPr id="3" name="Subtitle 2"/>
          <p:cNvSpPr>
            <a:spLocks noGrp="1"/>
          </p:cNvSpPr>
          <p:nvPr>
            <p:ph type="subTitle" idx="1"/>
          </p:nvPr>
        </p:nvSpPr>
        <p:spPr>
          <a:xfrm>
            <a:off x="838200" y="1295400"/>
            <a:ext cx="7620000" cy="4648200"/>
          </a:xfrm>
        </p:spPr>
        <p:txBody>
          <a:bodyPr>
            <a:noAutofit/>
          </a:bodyPr>
          <a:lstStyle/>
          <a:p>
            <a:pPr marL="457200" indent="-457200" algn="l">
              <a:buClr>
                <a:srgbClr val="0070C0"/>
              </a:buClr>
              <a:buFont typeface="Wingdings" panose="05000000000000000000" pitchFamily="2" charset="2"/>
              <a:buChar char="ü"/>
            </a:pPr>
            <a:r>
              <a:rPr lang="en-US" sz="4000" b="1" dirty="0">
                <a:solidFill>
                  <a:schemeClr val="tx1"/>
                </a:solidFill>
              </a:rPr>
              <a:t>Proper nutrition/hydration – Elijah </a:t>
            </a:r>
          </a:p>
          <a:p>
            <a:pPr marL="457200" indent="-457200" algn="l">
              <a:buClr>
                <a:srgbClr val="0070C0"/>
              </a:buClr>
              <a:buFont typeface="Wingdings" panose="05000000000000000000" pitchFamily="2" charset="2"/>
              <a:buChar char="ü"/>
            </a:pPr>
            <a:r>
              <a:rPr lang="en-US" sz="4000" b="1" dirty="0">
                <a:solidFill>
                  <a:schemeClr val="tx1"/>
                </a:solidFill>
              </a:rPr>
              <a:t>Appropriate medications (if indicated)</a:t>
            </a:r>
          </a:p>
          <a:p>
            <a:pPr marL="457200" indent="-457200" algn="l">
              <a:buClr>
                <a:srgbClr val="0070C0"/>
              </a:buClr>
              <a:buFont typeface="Wingdings" panose="05000000000000000000" pitchFamily="2" charset="2"/>
              <a:buChar char="ü"/>
            </a:pPr>
            <a:r>
              <a:rPr lang="en-US" sz="4000" b="1" dirty="0">
                <a:solidFill>
                  <a:schemeClr val="tx1"/>
                </a:solidFill>
              </a:rPr>
              <a:t>Give and receive positive feedback, encouragement</a:t>
            </a:r>
          </a:p>
          <a:p>
            <a:pPr marL="457200" indent="-457200" algn="l">
              <a:buClr>
                <a:srgbClr val="0070C0"/>
              </a:buClr>
              <a:buFont typeface="Wingdings" panose="05000000000000000000" pitchFamily="2" charset="2"/>
              <a:buChar char="ü"/>
            </a:pPr>
            <a:r>
              <a:rPr lang="en-US" sz="4000" b="1" dirty="0">
                <a:solidFill>
                  <a:schemeClr val="tx1"/>
                </a:solidFill>
              </a:rPr>
              <a:t>Change the “channel”</a:t>
            </a:r>
          </a:p>
        </p:txBody>
      </p:sp>
    </p:spTree>
    <p:extLst>
      <p:ext uri="{BB962C8B-B14F-4D97-AF65-F5344CB8AC3E}">
        <p14:creationId xmlns:p14="http://schemas.microsoft.com/office/powerpoint/2010/main" val="87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012825"/>
          </a:xfrm>
        </p:spPr>
        <p:txBody>
          <a:bodyPr/>
          <a:lstStyle/>
          <a:p>
            <a:r>
              <a:rPr lang="en-US" b="1" i="1" dirty="0">
                <a:solidFill>
                  <a:srgbClr val="0070C0"/>
                </a:solidFill>
              </a:rPr>
              <a:t>    Changing Channels</a:t>
            </a:r>
          </a:p>
        </p:txBody>
      </p:sp>
      <p:sp>
        <p:nvSpPr>
          <p:cNvPr id="3" name="Subtitle 2"/>
          <p:cNvSpPr>
            <a:spLocks noGrp="1"/>
          </p:cNvSpPr>
          <p:nvPr>
            <p:ph type="subTitle" idx="1"/>
          </p:nvPr>
        </p:nvSpPr>
        <p:spPr>
          <a:xfrm>
            <a:off x="1447800" y="990601"/>
            <a:ext cx="7010400" cy="5029200"/>
          </a:xfrm>
        </p:spPr>
        <p:txBody>
          <a:bodyPr>
            <a:normAutofit lnSpcReduction="10000"/>
          </a:bodyPr>
          <a:lstStyle/>
          <a:p>
            <a:pPr algn="l"/>
            <a:endParaRPr lang="en-US" dirty="0">
              <a:solidFill>
                <a:schemeClr val="tx1"/>
              </a:solidFill>
            </a:endParaRPr>
          </a:p>
          <a:p>
            <a:pPr algn="l">
              <a:buClr>
                <a:srgbClr val="FF0000"/>
              </a:buClr>
              <a:buSzPct val="90000"/>
              <a:buFont typeface="Wingdings" panose="05000000000000000000" pitchFamily="2" charset="2"/>
              <a:buChar char="ü"/>
              <a:defRPr/>
            </a:pPr>
            <a:r>
              <a:rPr lang="en-US" b="1" dirty="0">
                <a:solidFill>
                  <a:schemeClr val="tx1"/>
                </a:solidFill>
              </a:rPr>
              <a:t>Re-focus on the positive things in our lives</a:t>
            </a:r>
          </a:p>
          <a:p>
            <a:pPr algn="l">
              <a:buClr>
                <a:srgbClr val="FF0000"/>
              </a:buClr>
              <a:buSzPct val="90000"/>
              <a:buFont typeface="Wingdings" panose="05000000000000000000" pitchFamily="2" charset="2"/>
              <a:buChar char="ü"/>
              <a:defRPr/>
            </a:pPr>
            <a:r>
              <a:rPr lang="en-US" b="1" dirty="0">
                <a:solidFill>
                  <a:schemeClr val="tx1"/>
                </a:solidFill>
              </a:rPr>
              <a:t>Change the “channel” (our “remote control” may be stuck on the bad) to the </a:t>
            </a:r>
          </a:p>
          <a:p>
            <a:pPr lvl="1" algn="l">
              <a:lnSpc>
                <a:spcPct val="70000"/>
              </a:lnSpc>
              <a:buClr>
                <a:srgbClr val="FF0000"/>
              </a:buClr>
              <a:buSzPct val="90000"/>
              <a:buFont typeface="Wingdings" panose="05000000000000000000" pitchFamily="2" charset="2"/>
              <a:buChar char="ü"/>
              <a:defRPr/>
            </a:pPr>
            <a:r>
              <a:rPr lang="en-US" sz="3200" b="1" dirty="0">
                <a:solidFill>
                  <a:schemeClr val="tx1"/>
                </a:solidFill>
              </a:rPr>
              <a:t>Gratitude channel</a:t>
            </a:r>
          </a:p>
          <a:p>
            <a:pPr lvl="1" algn="l">
              <a:lnSpc>
                <a:spcPct val="80000"/>
              </a:lnSpc>
              <a:buClr>
                <a:srgbClr val="FF0000"/>
              </a:buClr>
              <a:buSzPct val="90000"/>
              <a:buFont typeface="Wingdings" panose="05000000000000000000" pitchFamily="2" charset="2"/>
              <a:buChar char="ü"/>
              <a:defRPr/>
            </a:pPr>
            <a:r>
              <a:rPr lang="en-US" sz="3200" b="1" dirty="0">
                <a:solidFill>
                  <a:schemeClr val="tx1"/>
                </a:solidFill>
              </a:rPr>
              <a:t>Beauty channel</a:t>
            </a:r>
          </a:p>
          <a:p>
            <a:pPr lvl="1" algn="l">
              <a:lnSpc>
                <a:spcPct val="80000"/>
              </a:lnSpc>
              <a:buClr>
                <a:srgbClr val="FF0000"/>
              </a:buClr>
              <a:buSzPct val="90000"/>
              <a:buFont typeface="Wingdings" panose="05000000000000000000" pitchFamily="2" charset="2"/>
              <a:buChar char="ü"/>
              <a:defRPr/>
            </a:pPr>
            <a:r>
              <a:rPr lang="en-US" sz="3200" b="1" dirty="0">
                <a:solidFill>
                  <a:schemeClr val="tx1"/>
                </a:solidFill>
              </a:rPr>
              <a:t>Love channel</a:t>
            </a:r>
          </a:p>
          <a:p>
            <a:pPr algn="l">
              <a:lnSpc>
                <a:spcPct val="80000"/>
              </a:lnSpc>
              <a:buClr>
                <a:srgbClr val="FF0000"/>
              </a:buClr>
              <a:buSzPct val="90000"/>
              <a:buFont typeface="Wingdings" panose="05000000000000000000" pitchFamily="2" charset="2"/>
              <a:buChar char="ü"/>
              <a:defRPr/>
            </a:pPr>
            <a:r>
              <a:rPr lang="en-US" b="1" dirty="0">
                <a:solidFill>
                  <a:schemeClr val="tx1"/>
                </a:solidFill>
              </a:rPr>
              <a:t>Escape Tyranny of </a:t>
            </a:r>
            <a:r>
              <a:rPr lang="en-US" sz="3600" b="1" i="1" dirty="0">
                <a:solidFill>
                  <a:schemeClr val="tx1"/>
                </a:solidFill>
              </a:rPr>
              <a:t>Unenforceable Rules</a:t>
            </a:r>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9818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CBA3B-C553-4A7D-9C72-4F0C95E4EE2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ED3725C3-57E5-4F07-8D8C-C2D9F9A585B1}"/>
              </a:ext>
            </a:extLst>
          </p:cNvPr>
          <p:cNvSpPr>
            <a:spLocks noGrp="1"/>
          </p:cNvSpPr>
          <p:nvPr>
            <p:ph idx="1"/>
          </p:nvPr>
        </p:nvSpPr>
        <p:spPr>
          <a:xfrm>
            <a:off x="421341" y="685800"/>
            <a:ext cx="8229600" cy="4525963"/>
          </a:xfrm>
        </p:spPr>
        <p:txBody>
          <a:bodyPr/>
          <a:lstStyle/>
          <a:p>
            <a:pPr marL="0" indent="0" algn="ctr">
              <a:buNone/>
            </a:pPr>
            <a:r>
              <a:rPr lang="en-US" sz="8000" dirty="0">
                <a:solidFill>
                  <a:schemeClr val="tx1"/>
                </a:solidFill>
              </a:rPr>
              <a:t>HOPE AND HELP</a:t>
            </a:r>
          </a:p>
          <a:p>
            <a:pPr marL="0" indent="0">
              <a:buNone/>
            </a:pPr>
            <a:endParaRPr lang="en-US" dirty="0">
              <a:solidFill>
                <a:schemeClr val="tx1"/>
              </a:solidFill>
            </a:endParaRPr>
          </a:p>
        </p:txBody>
      </p:sp>
      <p:pic>
        <p:nvPicPr>
          <p:cNvPr id="5" name="Picture 4">
            <a:extLst>
              <a:ext uri="{FF2B5EF4-FFF2-40B4-BE49-F238E27FC236}">
                <a16:creationId xmlns:a16="http://schemas.microsoft.com/office/drawing/2014/main" xmlns="" id="{C4166103-8FD9-41A4-8DB2-9C0774D2E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833" y="2481262"/>
            <a:ext cx="4116333" cy="2730501"/>
          </a:xfrm>
          <a:prstGeom prst="rect">
            <a:avLst/>
          </a:prstGeom>
        </p:spPr>
      </p:pic>
    </p:spTree>
    <p:extLst>
      <p:ext uri="{BB962C8B-B14F-4D97-AF65-F5344CB8AC3E}">
        <p14:creationId xmlns:p14="http://schemas.microsoft.com/office/powerpoint/2010/main" val="419978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Elijah (1 Kings 19:1-18).</a:t>
            </a:r>
          </a:p>
        </p:txBody>
      </p:sp>
      <p:pic>
        <p:nvPicPr>
          <p:cNvPr id="4" name="Picture 3" descr="DSC_008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398934"/>
            <a:ext cx="5458046" cy="3653733"/>
          </a:xfrm>
          <a:prstGeom prst="rect">
            <a:avLst/>
          </a:prstGeom>
        </p:spPr>
      </p:pic>
    </p:spTree>
    <p:extLst>
      <p:ext uri="{BB962C8B-B14F-4D97-AF65-F5344CB8AC3E}">
        <p14:creationId xmlns:p14="http://schemas.microsoft.com/office/powerpoint/2010/main" val="187714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David (2 Sam. 12:10ff).</a:t>
            </a:r>
          </a:p>
        </p:txBody>
      </p:sp>
      <p:pic>
        <p:nvPicPr>
          <p:cNvPr id="4" name="Picture 3" descr="th-3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934" y="1940603"/>
            <a:ext cx="3627484" cy="4185559"/>
          </a:xfrm>
          <a:prstGeom prst="rect">
            <a:avLst/>
          </a:prstGeom>
        </p:spPr>
      </p:pic>
    </p:spTree>
    <p:extLst>
      <p:ext uri="{BB962C8B-B14F-4D97-AF65-F5344CB8AC3E}">
        <p14:creationId xmlns:p14="http://schemas.microsoft.com/office/powerpoint/2010/main" val="428107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Job.</a:t>
            </a:r>
          </a:p>
        </p:txBody>
      </p:sp>
      <p:pic>
        <p:nvPicPr>
          <p:cNvPr id="5" name="Picture 4" descr="th-3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10" y="1933904"/>
            <a:ext cx="5589679" cy="4192259"/>
          </a:xfrm>
          <a:prstGeom prst="rect">
            <a:avLst/>
          </a:prstGeom>
        </p:spPr>
      </p:pic>
    </p:spTree>
    <p:extLst>
      <p:ext uri="{BB962C8B-B14F-4D97-AF65-F5344CB8AC3E}">
        <p14:creationId xmlns:p14="http://schemas.microsoft.com/office/powerpoint/2010/main" val="125973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King Saul (1 Sam. 16:14-23)</a:t>
            </a:r>
          </a:p>
          <a:p>
            <a:pPr lvl="1"/>
            <a:r>
              <a:rPr lang="en-US" dirty="0">
                <a:solidFill>
                  <a:schemeClr val="tx1"/>
                </a:solidFill>
              </a:rPr>
              <a:t>Depression?  Music helped.</a:t>
            </a:r>
          </a:p>
          <a:p>
            <a:r>
              <a:rPr lang="en-US" dirty="0">
                <a:solidFill>
                  <a:schemeClr val="tx1"/>
                </a:solidFill>
              </a:rPr>
              <a:t>Ahab (1 Kings 21:4).</a:t>
            </a:r>
          </a:p>
          <a:p>
            <a:pPr lvl="1"/>
            <a:r>
              <a:rPr lang="en-US" dirty="0">
                <a:solidFill>
                  <a:schemeClr val="tx1"/>
                </a:solidFill>
              </a:rPr>
              <a:t>Vexed.  Laid on his bed.  Turned face to wall. Would not eat.  Spirit was sullen.</a:t>
            </a:r>
          </a:p>
          <a:p>
            <a:r>
              <a:rPr lang="en-US" dirty="0">
                <a:solidFill>
                  <a:schemeClr val="tx1"/>
                </a:solidFill>
              </a:rPr>
              <a:t>Judas (Matt. 27:3ff).</a:t>
            </a:r>
          </a:p>
          <a:p>
            <a:pPr lvl="1"/>
            <a:r>
              <a:rPr lang="en-US" dirty="0">
                <a:solidFill>
                  <a:schemeClr val="tx1"/>
                </a:solidFill>
              </a:rPr>
              <a:t>Committed suicide.</a:t>
            </a:r>
          </a:p>
          <a:p>
            <a:r>
              <a:rPr lang="en-US" dirty="0">
                <a:solidFill>
                  <a:schemeClr val="tx1"/>
                </a:solidFill>
              </a:rPr>
              <a:t>Peter (Matt. 26:75).</a:t>
            </a:r>
          </a:p>
          <a:p>
            <a:pPr lvl="1"/>
            <a:r>
              <a:rPr lang="en-US" dirty="0">
                <a:solidFill>
                  <a:schemeClr val="tx1"/>
                </a:solidFill>
              </a:rPr>
              <a:t>Preached to others.</a:t>
            </a:r>
          </a:p>
          <a:p>
            <a:r>
              <a:rPr lang="en-US" dirty="0">
                <a:solidFill>
                  <a:schemeClr val="tx1"/>
                </a:solidFill>
              </a:rPr>
              <a:t>Paul (2 Cor. 11:23-29).</a:t>
            </a:r>
          </a:p>
          <a:p>
            <a:pPr lvl="1"/>
            <a:r>
              <a:rPr lang="en-US" dirty="0">
                <a:solidFill>
                  <a:schemeClr val="tx1"/>
                </a:solidFill>
              </a:rPr>
              <a:t>Persecutor.  Murderer.  Turned sufferer for the cause.</a:t>
            </a:r>
          </a:p>
        </p:txBody>
      </p:sp>
    </p:spTree>
    <p:extLst>
      <p:ext uri="{BB962C8B-B14F-4D97-AF65-F5344CB8AC3E}">
        <p14:creationId xmlns:p14="http://schemas.microsoft.com/office/powerpoint/2010/main" val="203572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Jesus</a:t>
            </a:r>
            <a:br>
              <a:rPr lang="en-US" b="1" dirty="0"/>
            </a:br>
            <a:r>
              <a:rPr lang="en-US" sz="3200" b="1" dirty="0" err="1"/>
              <a:t>Lk</a:t>
            </a:r>
            <a:r>
              <a:rPr lang="en-US" sz="3200" b="1" dirty="0"/>
              <a:t>. 13:34-35; Matt. 26:38; Mk. 14:33ff; </a:t>
            </a:r>
            <a:r>
              <a:rPr lang="en-US" sz="3200" b="1" dirty="0" err="1"/>
              <a:t>Lk</a:t>
            </a:r>
            <a:r>
              <a:rPr lang="en-US" sz="3200" b="1" dirty="0"/>
              <a:t>. 22:39-46</a:t>
            </a:r>
            <a:endParaRPr lang="en-US" b="1" dirty="0"/>
          </a:p>
        </p:txBody>
      </p:sp>
      <p:sp>
        <p:nvSpPr>
          <p:cNvPr id="3" name="Content Placeholder 2"/>
          <p:cNvSpPr>
            <a:spLocks noGrp="1"/>
          </p:cNvSpPr>
          <p:nvPr>
            <p:ph idx="1"/>
          </p:nvPr>
        </p:nvSpPr>
        <p:spPr>
          <a:xfrm>
            <a:off x="457200" y="1600201"/>
            <a:ext cx="8229600" cy="2895600"/>
          </a:xfrm>
        </p:spPr>
        <p:txBody>
          <a:bodyPr>
            <a:noAutofit/>
          </a:bodyPr>
          <a:lstStyle/>
          <a:p>
            <a:r>
              <a:rPr lang="en-US" sz="4400" dirty="0">
                <a:solidFill>
                  <a:schemeClr val="tx1"/>
                </a:solidFill>
              </a:rPr>
              <a:t>Grief over rejection of the grace of God.</a:t>
            </a:r>
          </a:p>
          <a:p>
            <a:r>
              <a:rPr lang="en-US" sz="4400" dirty="0">
                <a:solidFill>
                  <a:schemeClr val="tx1"/>
                </a:solidFill>
              </a:rPr>
              <a:t>In the Garden of Gethsemane.</a:t>
            </a:r>
          </a:p>
          <a:p>
            <a:r>
              <a:rPr lang="en-US" sz="4400" dirty="0">
                <a:solidFill>
                  <a:schemeClr val="tx1"/>
                </a:solidFill>
              </a:rPr>
              <a:t>Scourging and crucifixion.</a:t>
            </a:r>
          </a:p>
          <a:p>
            <a:r>
              <a:rPr lang="en-US" sz="4400" dirty="0">
                <a:solidFill>
                  <a:schemeClr val="tx1"/>
                </a:solidFill>
              </a:rPr>
              <a:t>“Learned obedience from the things He suffered” (Heb. 5:8).</a:t>
            </a:r>
          </a:p>
        </p:txBody>
      </p:sp>
    </p:spTree>
    <p:extLst>
      <p:ext uri="{BB962C8B-B14F-4D97-AF65-F5344CB8AC3E}">
        <p14:creationId xmlns:p14="http://schemas.microsoft.com/office/powerpoint/2010/main" val="26865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8533</TotalTime>
  <Words>1713</Words>
  <Application>Microsoft Office PowerPoint</Application>
  <PresentationFormat>On-screen Show (4:3)</PresentationFormat>
  <Paragraphs>295</Paragraphs>
  <Slides>48</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Roboto</vt:lpstr>
      <vt:lpstr>Wingdings</vt:lpstr>
      <vt:lpstr>Office Theme</vt:lpstr>
      <vt:lpstr>Understanding Depression, Anxiety and Suicide prevention</vt:lpstr>
      <vt:lpstr>Bible Characters and Depression</vt:lpstr>
      <vt:lpstr>Bible Characters and Depression</vt:lpstr>
      <vt:lpstr>Bible Characters and Depression</vt:lpstr>
      <vt:lpstr>Bible Characters and Depression</vt:lpstr>
      <vt:lpstr>Bible Characters and Depression</vt:lpstr>
      <vt:lpstr>Bible Characters and Depression</vt:lpstr>
      <vt:lpstr>Others</vt:lpstr>
      <vt:lpstr>Jesus Lk. 13:34-35; Matt. 26:38; Mk. 14:33ff; Lk. 22:39-46</vt:lpstr>
      <vt:lpstr>What is Depression?</vt:lpstr>
      <vt:lpstr>Common Signs and Symptoms</vt:lpstr>
      <vt:lpstr>Changes in behavior and thinking</vt:lpstr>
      <vt:lpstr>Depression in teens</vt:lpstr>
      <vt:lpstr>Not All Depression is the Same – 9 Types</vt:lpstr>
      <vt:lpstr>Risk factors</vt:lpstr>
      <vt:lpstr>Strategies…</vt:lpstr>
      <vt:lpstr>Suicide warning signs</vt:lpstr>
      <vt:lpstr>PowerPoint Presentation</vt:lpstr>
      <vt:lpstr>Link between anxiety and depression</vt:lpstr>
      <vt:lpstr>Anxiety</vt:lpstr>
      <vt:lpstr>Defining Anxiety Types</vt:lpstr>
      <vt:lpstr>3 More</vt:lpstr>
      <vt:lpstr>Commandments</vt:lpstr>
      <vt:lpstr>PowerPoint Presentation</vt:lpstr>
      <vt:lpstr>PowerPoint Presentation</vt:lpstr>
      <vt:lpstr>Examples: Passages To Consider</vt:lpstr>
      <vt:lpstr>2  Corinthians 4:8-10</vt:lpstr>
      <vt:lpstr> </vt:lpstr>
      <vt:lpstr>  Epaphroditus</vt:lpstr>
      <vt:lpstr>Anxiety &amp; Distress</vt:lpstr>
      <vt:lpstr>Passages To Consider</vt:lpstr>
      <vt:lpstr>    Daily Difficulties</vt:lpstr>
      <vt:lpstr>Family Concerns</vt:lpstr>
      <vt:lpstr> Ungodly Living</vt:lpstr>
      <vt:lpstr>Proverbs 12:25</vt:lpstr>
      <vt:lpstr>Psalm 38:18</vt:lpstr>
      <vt:lpstr>Symptoms of anxiety</vt:lpstr>
      <vt:lpstr>Physical symptoms of anxiety</vt:lpstr>
      <vt:lpstr>What is an Anxiety attack?</vt:lpstr>
      <vt:lpstr>What causes an anxiety attack?</vt:lpstr>
      <vt:lpstr>Questions to ask yourself?</vt:lpstr>
      <vt:lpstr>PowerPoint Presentation</vt:lpstr>
      <vt:lpstr>What NOT to say…</vt:lpstr>
      <vt:lpstr>How to help</vt:lpstr>
      <vt:lpstr>Some Suggested Solutions </vt:lpstr>
      <vt:lpstr>Some Suggested Solutions  </vt:lpstr>
      <vt:lpstr>    Changing Channels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Print Shop</dc:creator>
  <cp:lastModifiedBy>Art Adams</cp:lastModifiedBy>
  <cp:revision>409</cp:revision>
  <cp:lastPrinted>2018-06-22T00:26:20Z</cp:lastPrinted>
  <dcterms:created xsi:type="dcterms:W3CDTF">2016-03-01T18:53:18Z</dcterms:created>
  <dcterms:modified xsi:type="dcterms:W3CDTF">2020-01-23T02:13:01Z</dcterms:modified>
</cp:coreProperties>
</file>