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A280A1-0237-6442-9FAC-4F2342831463}" v="62" dt="2022-10-23T04:19:53.0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4"/>
  </p:normalViewPr>
  <p:slideViewPr>
    <p:cSldViewPr snapToGrid="0">
      <p:cViewPr varScale="1">
        <p:scale>
          <a:sx n="117" d="100"/>
          <a:sy n="117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10/22/22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79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10/22/22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846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10/22/22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601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460375" indent="-460375">
              <a:lnSpc>
                <a:spcPct val="110000"/>
              </a:lnSpc>
              <a:tabLst/>
              <a:defRPr sz="3600"/>
            </a:lvl1pPr>
            <a:lvl2pPr marL="922338" indent="-465138">
              <a:tabLst/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10/22/22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54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10/22/22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96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10/22/22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597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10/22/22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45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10/22/22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32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10/22/22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6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10/22/22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128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10/22/22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2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10/22/22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94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2748806-3AF5-4078-830A-C1F26BF1B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991FCB-5132-414C-B377-526F56121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" name="Video 3">
            <a:extLst>
              <a:ext uri="{FF2B5EF4-FFF2-40B4-BE49-F238E27FC236}">
                <a16:creationId xmlns:a16="http://schemas.microsoft.com/office/drawing/2014/main" id="{76BB44FF-F8B0-FCE4-A8D3-8DCB0DFD4CF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alphaModFix/>
          </a:blip>
          <a:srcRect t="284" r="-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23DAFF7-4C98-4E0E-8986-198D54B6C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0" y="0"/>
            <a:ext cx="6858000" cy="6858000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6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C488FC-BF95-B32B-1000-4A1F1FF582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653" y="565846"/>
            <a:ext cx="5504003" cy="3755144"/>
          </a:xfrm>
        </p:spPr>
        <p:txBody>
          <a:bodyPr anchor="b">
            <a:normAutofit/>
          </a:bodyPr>
          <a:lstStyle/>
          <a:p>
            <a:pPr algn="l"/>
            <a:r>
              <a:rPr lang="en-US" sz="5400" b="1" dirty="0">
                <a:solidFill>
                  <a:srgbClr val="FFFFFF"/>
                </a:solidFill>
              </a:rPr>
              <a:t>Hope for those who are</a:t>
            </a:r>
            <a:br>
              <a:rPr lang="en-US" sz="5400" b="1" dirty="0">
                <a:solidFill>
                  <a:srgbClr val="FFFFFF"/>
                </a:solidFill>
              </a:rPr>
            </a:br>
            <a:r>
              <a:rPr lang="en-US" sz="5400" b="1" i="1" dirty="0">
                <a:solidFill>
                  <a:srgbClr val="FFFFFF"/>
                </a:solidFill>
              </a:rPr>
              <a:t>least</a:t>
            </a:r>
            <a:r>
              <a:rPr lang="en-US" sz="5400" b="1" dirty="0">
                <a:solidFill>
                  <a:srgbClr val="FFFFFF"/>
                </a:solidFill>
              </a:rPr>
              <a:t> in the kingdom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E9AD5B-04B6-DFB4-DBB1-A9A7850A60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5654" y="4456143"/>
            <a:ext cx="4371889" cy="1765055"/>
          </a:xfrm>
        </p:spPr>
        <p:txBody>
          <a:bodyPr anchor="t">
            <a:normAutofit/>
          </a:bodyPr>
          <a:lstStyle/>
          <a:p>
            <a:pPr algn="l"/>
            <a:r>
              <a:rPr lang="en-US" sz="3200" dirty="0">
                <a:solidFill>
                  <a:srgbClr val="FFFFFF"/>
                </a:solidFill>
              </a:rPr>
              <a:t>A message of hope; an encouragement to become “great”</a:t>
            </a:r>
          </a:p>
        </p:txBody>
      </p:sp>
    </p:spTree>
    <p:extLst>
      <p:ext uri="{BB962C8B-B14F-4D97-AF65-F5344CB8AC3E}">
        <p14:creationId xmlns:p14="http://schemas.microsoft.com/office/powerpoint/2010/main" val="3252143736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mute="1">
                <p:cTn id="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10D7F-FF18-26DE-91C3-8171AA4A9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Many do not believe themselves “good enough” to be part of the Lord’s church: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2A8D1-ABEA-C26A-9592-2732BEC4F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1949450"/>
            <a:ext cx="11274612" cy="4396921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They believe their lives are too messed up! </a:t>
            </a:r>
            <a:br>
              <a:rPr lang="en-US" b="1" dirty="0"/>
            </a:br>
            <a:r>
              <a:rPr lang="en-US" dirty="0"/>
              <a:t>(</a:t>
            </a:r>
            <a:r>
              <a:rPr lang="en-US" i="1" dirty="0"/>
              <a:t>Could it also be true that some Christians might look at their lives as being too messed up?</a:t>
            </a:r>
            <a:r>
              <a:rPr lang="en-US" dirty="0"/>
              <a:t>). </a:t>
            </a:r>
            <a:r>
              <a:rPr lang="en-US" dirty="0">
                <a:solidFill>
                  <a:srgbClr val="C00000"/>
                </a:solidFill>
              </a:rPr>
              <a:t>cp. Lk 18:9-14</a:t>
            </a:r>
            <a:endParaRPr lang="en-US" dirty="0"/>
          </a:p>
          <a:p>
            <a:r>
              <a:rPr lang="en-US" dirty="0"/>
              <a:t>Or, they view the lives of the “church goers” as ones they (those with messed up lives) cannot match.</a:t>
            </a:r>
          </a:p>
          <a:p>
            <a:r>
              <a:rPr lang="en-US" dirty="0"/>
              <a:t>This is the result of the doctrine of perfection (a misunderstanding of </a:t>
            </a:r>
            <a:r>
              <a:rPr lang="en-US" dirty="0">
                <a:solidFill>
                  <a:srgbClr val="C00000"/>
                </a:solidFill>
              </a:rPr>
              <a:t>Matt 5:48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677455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B671A-E881-0617-1E8F-8C2E9B491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Jesus doesn’t see it this way at 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4BB10-D56C-8B5E-1C3C-9102C6895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dirty="0"/>
              <a:t>Look at </a:t>
            </a:r>
            <a:r>
              <a:rPr lang="en-US" b="1" dirty="0"/>
              <a:t>who Jesus </a:t>
            </a:r>
            <a:r>
              <a:rPr lang="en-US" dirty="0"/>
              <a:t>– among all his disciples – </a:t>
            </a:r>
            <a:r>
              <a:rPr lang="en-US" b="1" dirty="0"/>
              <a:t>chose to be his apostles</a:t>
            </a:r>
            <a:r>
              <a:rPr lang="en-US" dirty="0"/>
              <a:t>. </a:t>
            </a:r>
            <a:r>
              <a:rPr lang="en-US" dirty="0">
                <a:solidFill>
                  <a:srgbClr val="C00000"/>
                </a:solidFill>
              </a:rPr>
              <a:t>Lk 6:12-16</a:t>
            </a:r>
          </a:p>
          <a:p>
            <a:pPr lvl="1"/>
            <a:r>
              <a:rPr lang="en-US" dirty="0"/>
              <a:t>Simon –  a.k.a. </a:t>
            </a:r>
            <a:r>
              <a:rPr lang="en-US" i="1" dirty="0"/>
              <a:t>foot in mouth</a:t>
            </a:r>
            <a:r>
              <a:rPr lang="en-US" dirty="0"/>
              <a:t> – Peter. </a:t>
            </a:r>
          </a:p>
          <a:p>
            <a:pPr lvl="1"/>
            <a:r>
              <a:rPr lang="en-US" dirty="0"/>
              <a:t>James and John: “sons of Thunder”. </a:t>
            </a:r>
            <a:r>
              <a:rPr lang="en-US" dirty="0">
                <a:solidFill>
                  <a:srgbClr val="C00000"/>
                </a:solidFill>
              </a:rPr>
              <a:t>Mk 3:17; Lk 9:54</a:t>
            </a:r>
          </a:p>
          <a:p>
            <a:pPr lvl="1"/>
            <a:r>
              <a:rPr lang="en-US" dirty="0"/>
              <a:t>Levi (Matthew): the ever-hated tax collector.</a:t>
            </a:r>
          </a:p>
          <a:p>
            <a:pPr lvl="1"/>
            <a:r>
              <a:rPr lang="en-US" dirty="0"/>
              <a:t>Judas – a traitor in the making. </a:t>
            </a:r>
          </a:p>
        </p:txBody>
      </p:sp>
    </p:spTree>
    <p:extLst>
      <p:ext uri="{BB962C8B-B14F-4D97-AF65-F5344CB8AC3E}">
        <p14:creationId xmlns:p14="http://schemas.microsoft.com/office/powerpoint/2010/main" val="1224698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B7E25-3AE4-BEDF-DFF0-7EAC62888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Notice the difference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699AA-3E7D-2B64-C957-C39E2EAC4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Breaker/Teacher of the least of these commandments: ”</a:t>
            </a:r>
            <a:r>
              <a:rPr lang="en-US" b="1" dirty="0"/>
              <a:t>Least in the kingdom of heaven</a:t>
            </a:r>
            <a:r>
              <a:rPr lang="en-US" dirty="0"/>
              <a:t>.”</a:t>
            </a:r>
          </a:p>
          <a:p>
            <a:pPr lvl="1"/>
            <a:endParaRPr lang="en-US" dirty="0"/>
          </a:p>
          <a:p>
            <a:r>
              <a:rPr lang="en-US" dirty="0"/>
              <a:t>Unless it exceeds the righteousness of the scribes and Pharisees: “</a:t>
            </a:r>
            <a:r>
              <a:rPr lang="en-US" b="1" dirty="0"/>
              <a:t>Will by no means enter the kingdom of heaven.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Their righteousness is tied to “self-righteousness”</a:t>
            </a:r>
          </a:p>
        </p:txBody>
      </p:sp>
    </p:spTree>
    <p:extLst>
      <p:ext uri="{BB962C8B-B14F-4D97-AF65-F5344CB8AC3E}">
        <p14:creationId xmlns:p14="http://schemas.microsoft.com/office/powerpoint/2010/main" val="834253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7EC0E-A2D1-054B-C65A-F295950AF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quick look at the “least in the kingdom”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33654-4591-0697-9971-8979BB151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Doesn’t live like those who are “great” in the kingdom.</a:t>
            </a:r>
          </a:p>
          <a:p>
            <a:r>
              <a:rPr lang="en-US" dirty="0"/>
              <a:t>Nevertheless, they have a greater standing the John the Baptist. </a:t>
            </a:r>
            <a:r>
              <a:rPr lang="en-US" dirty="0">
                <a:solidFill>
                  <a:srgbClr val="C00000"/>
                </a:solidFill>
              </a:rPr>
              <a:t>Matt. 11:11</a:t>
            </a:r>
          </a:p>
        </p:txBody>
      </p:sp>
    </p:spTree>
    <p:extLst>
      <p:ext uri="{BB962C8B-B14F-4D97-AF65-F5344CB8AC3E}">
        <p14:creationId xmlns:p14="http://schemas.microsoft.com/office/powerpoint/2010/main" val="918613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0" name="Rectangle 10">
            <a:extLst>
              <a:ext uri="{FF2B5EF4-FFF2-40B4-BE49-F238E27FC236}">
                <a16:creationId xmlns:a16="http://schemas.microsoft.com/office/drawing/2014/main" id="{2D924463-4DB7-437D-85B1-7EE5042DE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4684E975-303E-47A8-B594-8B8635D99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4" name="Group 14">
            <a:extLst>
              <a:ext uri="{FF2B5EF4-FFF2-40B4-BE49-F238E27FC236}">
                <a16:creationId xmlns:a16="http://schemas.microsoft.com/office/drawing/2014/main" id="{80077833-8B68-4C70-971A-2B043CF0B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"/>
            <a:ext cx="5236971" cy="6858000"/>
            <a:chOff x="20829" y="1"/>
            <a:chExt cx="5236971" cy="685799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1963C11-A5F2-44E2-971E-CC01E2263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18" name="Picture 16">
              <a:extLst>
                <a:ext uri="{FF2B5EF4-FFF2-40B4-BE49-F238E27FC236}">
                  <a16:creationId xmlns:a16="http://schemas.microsoft.com/office/drawing/2014/main" id="{B123F466-27B2-48C0-840E-F3AD889CC9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619E882-12EA-4946-A93B-09E6EA137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276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C0C5CD6C-C668-4B17-BFAF-532384BCB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8201CB-6677-5EB2-2F21-8AE2A8D08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1" y="1219200"/>
            <a:ext cx="9667874" cy="449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/>
              <a:t>If you “least”… know this:</a:t>
            </a:r>
            <a:br>
              <a:rPr lang="en-US" sz="5400" dirty="0"/>
            </a:br>
            <a:r>
              <a:rPr lang="en-US" sz="5400" b="1" dirty="0"/>
              <a:t>You’re still </a:t>
            </a:r>
            <a:r>
              <a:rPr lang="en-US" sz="5400" b="1" u="sng" dirty="0"/>
              <a:t>IN</a:t>
            </a:r>
            <a:r>
              <a:rPr lang="en-US" sz="5400" b="1" dirty="0"/>
              <a:t> the kingdom</a:t>
            </a:r>
            <a:br>
              <a:rPr lang="en-US" sz="5400" b="1" dirty="0"/>
            </a:br>
            <a:r>
              <a:rPr lang="en-US" sz="5400" dirty="0">
                <a:solidFill>
                  <a:srgbClr val="C00000"/>
                </a:solidFill>
              </a:rPr>
              <a:t>1 Corinthians 3:5-15</a:t>
            </a:r>
            <a:br>
              <a:rPr lang="en-US" sz="5400" dirty="0">
                <a:solidFill>
                  <a:srgbClr val="C00000"/>
                </a:solidFill>
              </a:rPr>
            </a:br>
            <a:r>
              <a:rPr lang="en-US" sz="5400" dirty="0">
                <a:solidFill>
                  <a:srgbClr val="C00000"/>
                </a:solidFill>
              </a:rPr>
              <a:t>Matthew 11:11</a:t>
            </a:r>
          </a:p>
        </p:txBody>
      </p:sp>
    </p:spTree>
    <p:extLst>
      <p:ext uri="{BB962C8B-B14F-4D97-AF65-F5344CB8AC3E}">
        <p14:creationId xmlns:p14="http://schemas.microsoft.com/office/powerpoint/2010/main" val="3995326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8AD91-0185-1461-861D-695778306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724297"/>
          </a:xfrm>
        </p:spPr>
        <p:txBody>
          <a:bodyPr>
            <a:normAutofit/>
          </a:bodyPr>
          <a:lstStyle/>
          <a:p>
            <a:r>
              <a:rPr lang="en-US" dirty="0"/>
              <a:t>Remember that God wants you to </a:t>
            </a:r>
            <a:br>
              <a:rPr lang="en-US" dirty="0"/>
            </a:br>
            <a:r>
              <a:rPr lang="en-US" dirty="0"/>
              <a:t>live as “great” in His kingdom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DBAEC-3728-DCC2-22B6-195677FA2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2242457"/>
            <a:ext cx="11274612" cy="390275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Example: You have heard it said: </a:t>
            </a:r>
            <a:r>
              <a:rPr lang="en-US" b="1" dirty="0"/>
              <a:t>“Do not murder”</a:t>
            </a:r>
          </a:p>
          <a:p>
            <a:r>
              <a:rPr lang="en-US" dirty="0"/>
              <a:t>But I say to you: </a:t>
            </a:r>
            <a:r>
              <a:rPr lang="en-US" dirty="0">
                <a:solidFill>
                  <a:srgbClr val="C00000"/>
                </a:solidFill>
              </a:rPr>
              <a:t>Matthew 5:21ff</a:t>
            </a:r>
          </a:p>
          <a:p>
            <a:pPr lvl="1"/>
            <a:r>
              <a:rPr lang="en-US" dirty="0"/>
              <a:t>Don’t be angry at another without just cause. </a:t>
            </a:r>
          </a:p>
          <a:p>
            <a:pPr lvl="1"/>
            <a:r>
              <a:rPr lang="en-US" dirty="0"/>
              <a:t>Further, pursue peace with someone who is angry with you.</a:t>
            </a:r>
          </a:p>
          <a:p>
            <a:pPr lvl="1"/>
            <a:r>
              <a:rPr lang="en-US" dirty="0"/>
              <a:t>In other words: as much as depends on you be at peace with others. </a:t>
            </a:r>
            <a:r>
              <a:rPr lang="en-US" dirty="0">
                <a:solidFill>
                  <a:srgbClr val="C00000"/>
                </a:solidFill>
              </a:rPr>
              <a:t>Romans 12:18</a:t>
            </a:r>
          </a:p>
        </p:txBody>
      </p:sp>
    </p:spTree>
    <p:extLst>
      <p:ext uri="{BB962C8B-B14F-4D97-AF65-F5344CB8AC3E}">
        <p14:creationId xmlns:p14="http://schemas.microsoft.com/office/powerpoint/2010/main" val="2063658440"/>
      </p:ext>
    </p:extLst>
  </p:cSld>
  <p:clrMapOvr>
    <a:masterClrMapping/>
  </p:clrMapOvr>
</p:sld>
</file>

<file path=ppt/theme/theme1.xml><?xml version="1.0" encoding="utf-8"?>
<a:theme xmlns:a="http://schemas.openxmlformats.org/drawingml/2006/main" name="DappledVTI">
  <a:themeElements>
    <a:clrScheme name="AnalogousFromRegularSeedLeftStep">
      <a:dk1>
        <a:srgbClr val="000000"/>
      </a:dk1>
      <a:lt1>
        <a:srgbClr val="FFFFFF"/>
      </a:lt1>
      <a:dk2>
        <a:srgbClr val="1A212E"/>
      </a:dk2>
      <a:lt2>
        <a:srgbClr val="F0F3F3"/>
      </a:lt2>
      <a:accent1>
        <a:srgbClr val="C35A4D"/>
      </a:accent1>
      <a:accent2>
        <a:srgbClr val="B13B5F"/>
      </a:accent2>
      <a:accent3>
        <a:srgbClr val="C34DA3"/>
      </a:accent3>
      <a:accent4>
        <a:srgbClr val="A13BB1"/>
      </a:accent4>
      <a:accent5>
        <a:srgbClr val="814DC3"/>
      </a:accent5>
      <a:accent6>
        <a:srgbClr val="4341B4"/>
      </a:accent6>
      <a:hlink>
        <a:srgbClr val="3698A4"/>
      </a:hlink>
      <a:folHlink>
        <a:srgbClr val="7F7F7F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371</Words>
  <Application>Microsoft Macintosh PowerPoint</Application>
  <PresentationFormat>Widescreen</PresentationFormat>
  <Paragraphs>27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Avenir Next LT Pro</vt:lpstr>
      <vt:lpstr>AvenirNext LT Pro Medium</vt:lpstr>
      <vt:lpstr>Sabon Next LT</vt:lpstr>
      <vt:lpstr>DappledVTI</vt:lpstr>
      <vt:lpstr>Hope for those who are least in the kingdom</vt:lpstr>
      <vt:lpstr>Many do not believe themselves “good enough” to be part of the Lord’s church:</vt:lpstr>
      <vt:lpstr>Jesus doesn’t see it this way at all</vt:lpstr>
      <vt:lpstr>Notice the difference</vt:lpstr>
      <vt:lpstr>A quick look at the “least in the kingdom”</vt:lpstr>
      <vt:lpstr>If you “least”… know this: You’re still IN the kingdom 1 Corinthians 3:5-15 Matthew 11:11</vt:lpstr>
      <vt:lpstr>Remember that God wants you to  live as “great” in His kingdom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Hope for those who are least in the kingdom</dc:title>
  <dc:creator>Mitch Davis</dc:creator>
  <cp:lastModifiedBy>Mitch Davis</cp:lastModifiedBy>
  <cp:revision>1</cp:revision>
  <dcterms:created xsi:type="dcterms:W3CDTF">2022-10-22T15:55:07Z</dcterms:created>
  <dcterms:modified xsi:type="dcterms:W3CDTF">2022-10-23T05:12:08Z</dcterms:modified>
</cp:coreProperties>
</file>